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sldIdLst>
    <p:sldId id="258" r:id="rId2"/>
    <p:sldId id="311" r:id="rId3"/>
    <p:sldId id="381" r:id="rId4"/>
    <p:sldId id="382" r:id="rId5"/>
    <p:sldId id="344" r:id="rId6"/>
    <p:sldId id="383" r:id="rId7"/>
    <p:sldId id="398" r:id="rId8"/>
    <p:sldId id="399" r:id="rId9"/>
    <p:sldId id="338" r:id="rId10"/>
    <p:sldId id="377" r:id="rId11"/>
    <p:sldId id="378" r:id="rId12"/>
    <p:sldId id="386" r:id="rId13"/>
    <p:sldId id="350" r:id="rId14"/>
    <p:sldId id="275" r:id="rId15"/>
    <p:sldId id="366" r:id="rId16"/>
    <p:sldId id="281" r:id="rId17"/>
    <p:sldId id="343" r:id="rId18"/>
    <p:sldId id="380" r:id="rId19"/>
    <p:sldId id="284" r:id="rId20"/>
    <p:sldId id="348" r:id="rId21"/>
    <p:sldId id="391" r:id="rId22"/>
    <p:sldId id="279" r:id="rId23"/>
    <p:sldId id="384" r:id="rId24"/>
    <p:sldId id="280" r:id="rId25"/>
    <p:sldId id="393" r:id="rId26"/>
    <p:sldId id="395" r:id="rId27"/>
    <p:sldId id="379" r:id="rId28"/>
    <p:sldId id="385" r:id="rId29"/>
    <p:sldId id="351" r:id="rId30"/>
    <p:sldId id="32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280" y="-112"/>
      </p:cViewPr>
      <p:guideLst>
        <p:guide orient="horz" pos="2160"/>
        <p:guide pos="2880"/>
      </p:guideLst>
    </p:cSldViewPr>
  </p:slideViewPr>
  <p:notesTextViewPr>
    <p:cViewPr>
      <p:scale>
        <a:sx n="100" d="100"/>
        <a:sy n="100" d="100"/>
      </p:scale>
      <p:origin x="0" y="0"/>
    </p:cViewPr>
  </p:notesTextViewPr>
  <p:sorterViewPr>
    <p:cViewPr>
      <p:scale>
        <a:sx n="206" d="100"/>
        <a:sy n="206" d="100"/>
      </p:scale>
      <p:origin x="0" y="514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2F52E-3987-5448-BD2F-02E0D77B0390}" type="datetimeFigureOut">
              <a:rPr lang="en-US" smtClean="0"/>
              <a:pPr/>
              <a:t>9/07/16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E857F-63F1-F945-8DF7-562E0DB2C22B}" type="slidenum">
              <a:rPr lang="en-US" smtClean="0"/>
              <a:pPr/>
              <a:t>‹#›</a:t>
            </a:fld>
            <a:endParaRPr lang="en-US"/>
          </a:p>
        </p:txBody>
      </p:sp>
    </p:spTree>
    <p:extLst>
      <p:ext uri="{BB962C8B-B14F-4D97-AF65-F5344CB8AC3E}">
        <p14:creationId xmlns:p14="http://schemas.microsoft.com/office/powerpoint/2010/main" val="2744386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E857F-63F1-F945-8DF7-562E0DB2C22B}" type="slidenum">
              <a:rPr lang="en-US" smtClean="0"/>
              <a:pPr/>
              <a:t>1</a:t>
            </a:fld>
            <a:endParaRPr lang="en-US"/>
          </a:p>
        </p:txBody>
      </p:sp>
    </p:spTree>
    <p:extLst>
      <p:ext uri="{BB962C8B-B14F-4D97-AF65-F5344CB8AC3E}">
        <p14:creationId xmlns:p14="http://schemas.microsoft.com/office/powerpoint/2010/main" val="11064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work with a child I try to work with</a:t>
            </a:r>
            <a:r>
              <a:rPr lang="en-US" baseline="0" dirty="0" smtClean="0"/>
              <a:t> members of that child’s system – primarily family system (parents, siblings) and school system (teachers, special needs support, deputy principals). In my practice I offer to go out to the school for free and (a) do observations of the child in classroom and/or playground and/or (b) meet with relevant staff. You could charge for this but I tend to do it for free as part of the service that I offer. </a:t>
            </a:r>
          </a:p>
        </p:txBody>
      </p:sp>
      <p:sp>
        <p:nvSpPr>
          <p:cNvPr id="4" name="Slide Number Placeholder 3"/>
          <p:cNvSpPr>
            <a:spLocks noGrp="1"/>
          </p:cNvSpPr>
          <p:nvPr>
            <p:ph type="sldNum" sz="quarter" idx="10"/>
          </p:nvPr>
        </p:nvSpPr>
        <p:spPr/>
        <p:txBody>
          <a:bodyPr/>
          <a:lstStyle/>
          <a:p>
            <a:fld id="{C5DE857F-63F1-F945-8DF7-562E0DB2C22B}" type="slidenum">
              <a:rPr lang="en-US" smtClean="0"/>
              <a:pPr/>
              <a:t>2</a:t>
            </a:fld>
            <a:endParaRPr lang="en-US"/>
          </a:p>
        </p:txBody>
      </p:sp>
    </p:spTree>
    <p:extLst>
      <p:ext uri="{BB962C8B-B14F-4D97-AF65-F5344CB8AC3E}">
        <p14:creationId xmlns:p14="http://schemas.microsoft.com/office/powerpoint/2010/main" val="341359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ACBS</a:t>
            </a:r>
            <a:r>
              <a:rPr lang="en-US" baseline="0" dirty="0" smtClean="0"/>
              <a:t> here?</a:t>
            </a:r>
          </a:p>
          <a:p>
            <a:r>
              <a:rPr lang="en-US" baseline="0" dirty="0" smtClean="0"/>
              <a:t>Mention the clinic accepts referrals from anyone, is not catchment-driven, but has some limitations for very complex or high risk clients (e.g. no emergency services).</a:t>
            </a:r>
          </a:p>
          <a:p>
            <a:r>
              <a:rPr lang="en-US" baseline="0" dirty="0" smtClean="0"/>
              <a:t>I don’t really like the term ‘variety’. Can you change it to ‘need’ or ‘referring issue’</a:t>
            </a:r>
            <a:endParaRPr lang="en-US" dirty="0"/>
          </a:p>
        </p:txBody>
      </p:sp>
      <p:sp>
        <p:nvSpPr>
          <p:cNvPr id="4" name="Slide Number Placeholder 3"/>
          <p:cNvSpPr>
            <a:spLocks noGrp="1"/>
          </p:cNvSpPr>
          <p:nvPr>
            <p:ph type="sldNum" sz="quarter" idx="10"/>
          </p:nvPr>
        </p:nvSpPr>
        <p:spPr/>
        <p:txBody>
          <a:bodyPr/>
          <a:lstStyle/>
          <a:p>
            <a:fld id="{C5DE857F-63F1-F945-8DF7-562E0DB2C22B}" type="slidenum">
              <a:rPr lang="en-US" smtClean="0"/>
              <a:pPr/>
              <a:t>3</a:t>
            </a:fld>
            <a:endParaRPr lang="en-US"/>
          </a:p>
        </p:txBody>
      </p:sp>
    </p:spTree>
    <p:extLst>
      <p:ext uri="{BB962C8B-B14F-4D97-AF65-F5344CB8AC3E}">
        <p14:creationId xmlns:p14="http://schemas.microsoft.com/office/powerpoint/2010/main" val="218043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E857F-63F1-F945-8DF7-562E0DB2C22B}" type="slidenum">
              <a:rPr lang="en-US" smtClean="0"/>
              <a:pPr/>
              <a:t>5</a:t>
            </a:fld>
            <a:endParaRPr lang="en-US"/>
          </a:p>
        </p:txBody>
      </p:sp>
    </p:spTree>
    <p:extLst>
      <p:ext uri="{BB962C8B-B14F-4D97-AF65-F5344CB8AC3E}">
        <p14:creationId xmlns:p14="http://schemas.microsoft.com/office/powerpoint/2010/main" val="357407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5DE857F-63F1-F945-8DF7-562E0DB2C22B}" type="slidenum">
              <a:rPr lang="en-US" smtClean="0"/>
              <a:pPr/>
              <a:t>22</a:t>
            </a:fld>
            <a:endParaRPr lang="en-US"/>
          </a:p>
        </p:txBody>
      </p:sp>
    </p:spTree>
    <p:extLst>
      <p:ext uri="{BB962C8B-B14F-4D97-AF65-F5344CB8AC3E}">
        <p14:creationId xmlns:p14="http://schemas.microsoft.com/office/powerpoint/2010/main" val="135269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5DE857F-63F1-F945-8DF7-562E0DB2C22B}" type="slidenum">
              <a:rPr lang="en-US" smtClean="0"/>
              <a:pPr/>
              <a:t>23</a:t>
            </a:fld>
            <a:endParaRPr lang="en-US"/>
          </a:p>
        </p:txBody>
      </p:sp>
    </p:spTree>
    <p:extLst>
      <p:ext uri="{BB962C8B-B14F-4D97-AF65-F5344CB8AC3E}">
        <p14:creationId xmlns:p14="http://schemas.microsoft.com/office/powerpoint/2010/main" val="40982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Insert Copyright </a:t>
            </a:r>
            <a:r>
              <a:rPr lang="en-US" dirty="0" smtClean="0"/>
              <a:t>info.</a:t>
            </a:r>
            <a:endParaRPr lang="en-US" dirty="0"/>
          </a:p>
        </p:txBody>
      </p:sp>
      <p:sp>
        <p:nvSpPr>
          <p:cNvPr id="4" name="Slide Number Placeholder 3"/>
          <p:cNvSpPr>
            <a:spLocks noGrp="1"/>
          </p:cNvSpPr>
          <p:nvPr>
            <p:ph type="sldNum" sz="quarter" idx="10"/>
          </p:nvPr>
        </p:nvSpPr>
        <p:spPr/>
        <p:txBody>
          <a:bodyPr/>
          <a:lstStyle/>
          <a:p>
            <a:fld id="{C5DE857F-63F1-F945-8DF7-562E0DB2C22B}" type="slidenum">
              <a:rPr lang="en-US" smtClean="0"/>
              <a:pPr/>
              <a:t>30</a:t>
            </a:fld>
            <a:endParaRPr lang="en-US"/>
          </a:p>
        </p:txBody>
      </p:sp>
    </p:spTree>
    <p:extLst>
      <p:ext uri="{BB962C8B-B14F-4D97-AF65-F5344CB8AC3E}">
        <p14:creationId xmlns:p14="http://schemas.microsoft.com/office/powerpoint/2010/main" val="3342434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18F0304D-BF94-1445-AED1-F7F2954DE601}" type="datetimeFigureOut">
              <a:rPr lang="en-US" smtClean="0"/>
              <a:pPr/>
              <a:t>9/07/16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90A72-FB4E-6345-B67D-EF6E60D83B9A}" type="slidenum">
              <a:rPr lang="en-US" smtClean="0"/>
              <a:pPr/>
              <a:t>‹#›</a:t>
            </a:fld>
            <a:endParaRPr lang="en-US"/>
          </a:p>
        </p:txBody>
      </p:sp>
    </p:spTree>
    <p:extLst>
      <p:ext uri="{BB962C8B-B14F-4D97-AF65-F5344CB8AC3E}">
        <p14:creationId xmlns:p14="http://schemas.microsoft.com/office/powerpoint/2010/main" val="46505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8F0304D-BF94-1445-AED1-F7F2954DE601}" type="datetimeFigureOut">
              <a:rPr lang="en-US" smtClean="0"/>
              <a:pPr/>
              <a:t>9/07/16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90A72-FB4E-6345-B67D-EF6E60D83B9A}" type="slidenum">
              <a:rPr lang="en-US" smtClean="0"/>
              <a:pPr/>
              <a:t>‹#›</a:t>
            </a:fld>
            <a:endParaRPr lang="en-US"/>
          </a:p>
        </p:txBody>
      </p:sp>
    </p:spTree>
    <p:extLst>
      <p:ext uri="{BB962C8B-B14F-4D97-AF65-F5344CB8AC3E}">
        <p14:creationId xmlns:p14="http://schemas.microsoft.com/office/powerpoint/2010/main" val="287889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8F0304D-BF94-1445-AED1-F7F2954DE601}" type="datetimeFigureOut">
              <a:rPr lang="en-US" smtClean="0"/>
              <a:pPr/>
              <a:t>9/07/16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90A72-FB4E-6345-B67D-EF6E60D83B9A}" type="slidenum">
              <a:rPr lang="en-US" smtClean="0"/>
              <a:pPr/>
              <a:t>‹#›</a:t>
            </a:fld>
            <a:endParaRPr lang="en-US"/>
          </a:p>
        </p:txBody>
      </p:sp>
    </p:spTree>
    <p:extLst>
      <p:ext uri="{BB962C8B-B14F-4D97-AF65-F5344CB8AC3E}">
        <p14:creationId xmlns:p14="http://schemas.microsoft.com/office/powerpoint/2010/main" val="100027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8F0304D-BF94-1445-AED1-F7F2954DE601}" type="datetimeFigureOut">
              <a:rPr lang="en-US" smtClean="0"/>
              <a:pPr/>
              <a:t>9/07/16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90A72-FB4E-6345-B67D-EF6E60D83B9A}" type="slidenum">
              <a:rPr lang="en-US" smtClean="0"/>
              <a:pPr/>
              <a:t>‹#›</a:t>
            </a:fld>
            <a:endParaRPr lang="en-US"/>
          </a:p>
        </p:txBody>
      </p:sp>
    </p:spTree>
    <p:extLst>
      <p:ext uri="{BB962C8B-B14F-4D97-AF65-F5344CB8AC3E}">
        <p14:creationId xmlns:p14="http://schemas.microsoft.com/office/powerpoint/2010/main" val="390912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8F0304D-BF94-1445-AED1-F7F2954DE601}" type="datetimeFigureOut">
              <a:rPr lang="en-US" smtClean="0"/>
              <a:pPr/>
              <a:t>9/07/16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90A72-FB4E-6345-B67D-EF6E60D83B9A}" type="slidenum">
              <a:rPr lang="en-US" smtClean="0"/>
              <a:pPr/>
              <a:t>‹#›</a:t>
            </a:fld>
            <a:endParaRPr lang="en-US"/>
          </a:p>
        </p:txBody>
      </p:sp>
    </p:spTree>
    <p:extLst>
      <p:ext uri="{BB962C8B-B14F-4D97-AF65-F5344CB8AC3E}">
        <p14:creationId xmlns:p14="http://schemas.microsoft.com/office/powerpoint/2010/main" val="25725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18F0304D-BF94-1445-AED1-F7F2954DE601}" type="datetimeFigureOut">
              <a:rPr lang="en-US" smtClean="0"/>
              <a:pPr/>
              <a:t>9/07/16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90A72-FB4E-6345-B67D-EF6E60D83B9A}" type="slidenum">
              <a:rPr lang="en-US" smtClean="0"/>
              <a:pPr/>
              <a:t>‹#›</a:t>
            </a:fld>
            <a:endParaRPr lang="en-US"/>
          </a:p>
        </p:txBody>
      </p:sp>
    </p:spTree>
    <p:extLst>
      <p:ext uri="{BB962C8B-B14F-4D97-AF65-F5344CB8AC3E}">
        <p14:creationId xmlns:p14="http://schemas.microsoft.com/office/powerpoint/2010/main" val="260239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18F0304D-BF94-1445-AED1-F7F2954DE601}" type="datetimeFigureOut">
              <a:rPr lang="en-US" smtClean="0"/>
              <a:pPr/>
              <a:t>9/07/16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90A72-FB4E-6345-B67D-EF6E60D83B9A}" type="slidenum">
              <a:rPr lang="en-US" smtClean="0"/>
              <a:pPr/>
              <a:t>‹#›</a:t>
            </a:fld>
            <a:endParaRPr lang="en-US"/>
          </a:p>
        </p:txBody>
      </p:sp>
    </p:spTree>
    <p:extLst>
      <p:ext uri="{BB962C8B-B14F-4D97-AF65-F5344CB8AC3E}">
        <p14:creationId xmlns:p14="http://schemas.microsoft.com/office/powerpoint/2010/main" val="135949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18F0304D-BF94-1445-AED1-F7F2954DE601}" type="datetimeFigureOut">
              <a:rPr lang="en-US" smtClean="0"/>
              <a:pPr/>
              <a:t>9/07/16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90A72-FB4E-6345-B67D-EF6E60D83B9A}" type="slidenum">
              <a:rPr lang="en-US" smtClean="0"/>
              <a:pPr/>
              <a:t>‹#›</a:t>
            </a:fld>
            <a:endParaRPr lang="en-US"/>
          </a:p>
        </p:txBody>
      </p:sp>
    </p:spTree>
    <p:extLst>
      <p:ext uri="{BB962C8B-B14F-4D97-AF65-F5344CB8AC3E}">
        <p14:creationId xmlns:p14="http://schemas.microsoft.com/office/powerpoint/2010/main" val="273884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0304D-BF94-1445-AED1-F7F2954DE601}" type="datetimeFigureOut">
              <a:rPr lang="en-US" smtClean="0"/>
              <a:pPr/>
              <a:t>9/07/16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90A72-FB4E-6345-B67D-EF6E60D83B9A}" type="slidenum">
              <a:rPr lang="en-US" smtClean="0"/>
              <a:pPr/>
              <a:t>‹#›</a:t>
            </a:fld>
            <a:endParaRPr lang="en-US"/>
          </a:p>
        </p:txBody>
      </p:sp>
    </p:spTree>
    <p:extLst>
      <p:ext uri="{BB962C8B-B14F-4D97-AF65-F5344CB8AC3E}">
        <p14:creationId xmlns:p14="http://schemas.microsoft.com/office/powerpoint/2010/main" val="61757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8F0304D-BF94-1445-AED1-F7F2954DE601}" type="datetimeFigureOut">
              <a:rPr lang="en-US" smtClean="0"/>
              <a:pPr/>
              <a:t>9/07/16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90A72-FB4E-6345-B67D-EF6E60D83B9A}" type="slidenum">
              <a:rPr lang="en-US" smtClean="0"/>
              <a:pPr/>
              <a:t>‹#›</a:t>
            </a:fld>
            <a:endParaRPr lang="en-US"/>
          </a:p>
        </p:txBody>
      </p:sp>
    </p:spTree>
    <p:extLst>
      <p:ext uri="{BB962C8B-B14F-4D97-AF65-F5344CB8AC3E}">
        <p14:creationId xmlns:p14="http://schemas.microsoft.com/office/powerpoint/2010/main" val="87768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8F0304D-BF94-1445-AED1-F7F2954DE601}" type="datetimeFigureOut">
              <a:rPr lang="en-US" smtClean="0"/>
              <a:pPr/>
              <a:t>9/07/16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90A72-FB4E-6345-B67D-EF6E60D83B9A}" type="slidenum">
              <a:rPr lang="en-US" smtClean="0"/>
              <a:pPr/>
              <a:t>‹#›</a:t>
            </a:fld>
            <a:endParaRPr lang="en-US"/>
          </a:p>
        </p:txBody>
      </p:sp>
    </p:spTree>
    <p:extLst>
      <p:ext uri="{BB962C8B-B14F-4D97-AF65-F5344CB8AC3E}">
        <p14:creationId xmlns:p14="http://schemas.microsoft.com/office/powerpoint/2010/main" val="19847462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0304D-BF94-1445-AED1-F7F2954DE601}" type="datetimeFigureOut">
              <a:rPr lang="en-US" smtClean="0"/>
              <a:pPr/>
              <a:t>9/07/16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90A72-FB4E-6345-B67D-EF6E60D83B9A}" type="slidenum">
              <a:rPr lang="en-US" smtClean="0"/>
              <a:pPr/>
              <a:t>‹#›</a:t>
            </a:fld>
            <a:endParaRPr lang="en-US"/>
          </a:p>
        </p:txBody>
      </p:sp>
    </p:spTree>
    <p:extLst>
      <p:ext uri="{BB962C8B-B14F-4D97-AF65-F5344CB8AC3E}">
        <p14:creationId xmlns:p14="http://schemas.microsoft.com/office/powerpoint/2010/main" val="2090463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www.actionheroes.com.au" TargetMode="External"/><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mailto:sacha@actionheroes.com.au" TargetMode="External"/><Relationship Id="rId4" Type="http://schemas.openxmlformats.org/officeDocument/2006/relationships/hyperlink" Target="mailto:sacha@happyminds.com.au" TargetMode="External"/><Relationship Id="rId5" Type="http://schemas.openxmlformats.org/officeDocument/2006/relationships/hyperlink" Target="http://www.actionheroes.com.au" TargetMode="External"/><Relationship Id="rId6" Type="http://schemas.openxmlformats.org/officeDocument/2006/relationships/hyperlink" Target="http://www.happyminds.com.au" TargetMode="External"/><Relationship Id="rId7"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0393"/>
            <a:ext cx="7772400" cy="1470025"/>
          </a:xfrm>
        </p:spPr>
        <p:txBody>
          <a:bodyPr/>
          <a:lstStyle/>
          <a:p>
            <a:r>
              <a:rPr lang="en-US" b="1" dirty="0" smtClean="0"/>
              <a:t>	Doing ACT with Children &amp; Families</a:t>
            </a:r>
            <a:endParaRPr lang="en-US" b="1" dirty="0"/>
          </a:p>
        </p:txBody>
      </p:sp>
      <p:sp>
        <p:nvSpPr>
          <p:cNvPr id="3" name="Subtitle 2"/>
          <p:cNvSpPr>
            <a:spLocks noGrp="1"/>
          </p:cNvSpPr>
          <p:nvPr>
            <p:ph type="subTitle" idx="1"/>
          </p:nvPr>
        </p:nvSpPr>
        <p:spPr>
          <a:xfrm>
            <a:off x="1371600" y="2824176"/>
            <a:ext cx="6400800" cy="669715"/>
          </a:xfrm>
        </p:spPr>
        <p:txBody>
          <a:bodyPr/>
          <a:lstStyle/>
          <a:p>
            <a:r>
              <a:rPr lang="en-US" dirty="0" smtClean="0">
                <a:solidFill>
                  <a:schemeClr val="tx1"/>
                </a:solidFill>
              </a:rPr>
              <a:t>Dr Sacha Rombouts, PhD</a:t>
            </a:r>
          </a:p>
          <a:p>
            <a:endParaRPr lang="en-US" dirty="0" smtClean="0">
              <a:solidFill>
                <a:schemeClr val="tx1"/>
              </a:solidFill>
            </a:endParaRPr>
          </a:p>
        </p:txBody>
      </p:sp>
      <p:pic>
        <p:nvPicPr>
          <p:cNvPr id="4" name="Picture 3" descr="HMlogofortradema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494" y="4958319"/>
            <a:ext cx="2277811" cy="1787012"/>
          </a:xfrm>
          <a:prstGeom prst="rect">
            <a:avLst/>
          </a:prstGeom>
        </p:spPr>
      </p:pic>
      <p:pic>
        <p:nvPicPr>
          <p:cNvPr id="5" name="Picture 4" descr="front 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6" y="3434660"/>
            <a:ext cx="2319528" cy="3240024"/>
          </a:xfrm>
          <a:prstGeom prst="rect">
            <a:avLst/>
          </a:prstGeom>
        </p:spPr>
      </p:pic>
    </p:spTree>
    <p:extLst>
      <p:ext uri="{BB962C8B-B14F-4D97-AF65-F5344CB8AC3E}">
        <p14:creationId xmlns:p14="http://schemas.microsoft.com/office/powerpoint/2010/main" val="18981149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3 po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00" y="0"/>
            <a:ext cx="4849398" cy="6858000"/>
          </a:xfrm>
          <a:prstGeom prst="rect">
            <a:avLst/>
          </a:prstGeom>
        </p:spPr>
      </p:pic>
    </p:spTree>
    <p:extLst>
      <p:ext uri="{BB962C8B-B14F-4D97-AF65-F5344CB8AC3E}">
        <p14:creationId xmlns:p14="http://schemas.microsoft.com/office/powerpoint/2010/main" val="51000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Action Heroes Strategy Cards</a:t>
            </a:r>
            <a:endParaRPr lang="en-US" b="1" dirty="0"/>
          </a:p>
        </p:txBody>
      </p:sp>
      <p:sp>
        <p:nvSpPr>
          <p:cNvPr id="3" name="Content Placeholder 2"/>
          <p:cNvSpPr>
            <a:spLocks noGrp="1"/>
          </p:cNvSpPr>
          <p:nvPr>
            <p:ph idx="1"/>
          </p:nvPr>
        </p:nvSpPr>
        <p:spPr/>
        <p:txBody>
          <a:bodyPr/>
          <a:lstStyle/>
          <a:p>
            <a:r>
              <a:rPr lang="en-US" dirty="0" smtClean="0"/>
              <a:t>Set of 72 cards</a:t>
            </a:r>
          </a:p>
          <a:p>
            <a:pPr lvl="1"/>
            <a:r>
              <a:rPr lang="en-US" dirty="0" smtClean="0"/>
              <a:t>5 Instruction Cards</a:t>
            </a:r>
          </a:p>
          <a:p>
            <a:pPr lvl="1"/>
            <a:r>
              <a:rPr lang="en-US" dirty="0" smtClean="0"/>
              <a:t>10 Strategy Cards per Hero + 6 Character Cards</a:t>
            </a:r>
          </a:p>
          <a:p>
            <a:pPr lvl="1"/>
            <a:r>
              <a:rPr lang="en-US" dirty="0" smtClean="0"/>
              <a:t>Each card has visual language &amp; verbal language</a:t>
            </a:r>
          </a:p>
          <a:p>
            <a:r>
              <a:rPr lang="en-US" dirty="0" smtClean="0"/>
              <a:t>For professionals </a:t>
            </a:r>
          </a:p>
          <a:p>
            <a:r>
              <a:rPr lang="en-US" dirty="0" smtClean="0"/>
              <a:t>For parents</a:t>
            </a:r>
          </a:p>
          <a:p>
            <a:r>
              <a:rPr lang="en-US" dirty="0" smtClean="0"/>
              <a:t>For schools</a:t>
            </a:r>
          </a:p>
          <a:p>
            <a:r>
              <a:rPr lang="en-US" dirty="0" err="1" smtClean="0"/>
              <a:t>www.actionheroes.com.au</a:t>
            </a:r>
            <a:endParaRPr lang="en-US" dirty="0"/>
          </a:p>
        </p:txBody>
      </p:sp>
    </p:spTree>
    <p:extLst>
      <p:ext uri="{BB962C8B-B14F-4D97-AF65-F5344CB8AC3E}">
        <p14:creationId xmlns:p14="http://schemas.microsoft.com/office/powerpoint/2010/main" val="410196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smtClean="0"/>
              <a:t>Benefits of ACT</a:t>
            </a:r>
            <a:endParaRPr lang="en-US" sz="4000" b="1" dirty="0"/>
          </a:p>
        </p:txBody>
      </p:sp>
      <p:sp>
        <p:nvSpPr>
          <p:cNvPr id="5" name="Content Placeholder 4"/>
          <p:cNvSpPr>
            <a:spLocks noGrp="1"/>
          </p:cNvSpPr>
          <p:nvPr>
            <p:ph idx="1"/>
          </p:nvPr>
        </p:nvSpPr>
        <p:spPr/>
        <p:txBody>
          <a:bodyPr>
            <a:normAutofit fontScale="92500" lnSpcReduction="10000"/>
          </a:bodyPr>
          <a:lstStyle/>
          <a:p>
            <a:r>
              <a:rPr lang="en-US" dirty="0" smtClean="0"/>
              <a:t>Can use in brief settings (not time constrained)</a:t>
            </a:r>
          </a:p>
          <a:p>
            <a:r>
              <a:rPr lang="en-US" dirty="0" smtClean="0"/>
              <a:t>Clients connect with the approach</a:t>
            </a:r>
          </a:p>
          <a:p>
            <a:r>
              <a:rPr lang="en-US" dirty="0" smtClean="0"/>
              <a:t>Flexibility is good for everyone</a:t>
            </a:r>
          </a:p>
          <a:p>
            <a:r>
              <a:rPr lang="en-US" dirty="0" smtClean="0"/>
              <a:t>Shifts focus of attention re outcomes</a:t>
            </a:r>
          </a:p>
          <a:p>
            <a:r>
              <a:rPr lang="en-US" dirty="0" smtClean="0"/>
              <a:t>More noticing of present-moment client actions = more creative metaphors</a:t>
            </a:r>
          </a:p>
          <a:p>
            <a:r>
              <a:rPr lang="en-US" dirty="0" smtClean="0"/>
              <a:t>Increased openness &amp; creativity</a:t>
            </a:r>
          </a:p>
          <a:p>
            <a:r>
              <a:rPr lang="en-US" dirty="0" smtClean="0"/>
              <a:t>A language to use</a:t>
            </a:r>
          </a:p>
          <a:p>
            <a:r>
              <a:rPr lang="en-US" dirty="0" smtClean="0"/>
              <a:t>It works</a:t>
            </a:r>
          </a:p>
        </p:txBody>
      </p:sp>
      <p:pic>
        <p:nvPicPr>
          <p:cNvPr id="7" name="Picture 6" descr="front cover.jpg"/>
          <p:cNvPicPr>
            <a:picLocks noChangeAspect="1"/>
          </p:cNvPicPr>
          <p:nvPr/>
        </p:nvPicPr>
        <p:blipFill rotWithShape="1">
          <a:blip r:embed="rId2">
            <a:extLst>
              <a:ext uri="{28A0092B-C50C-407E-A947-70E740481C1C}">
                <a14:useLocalDpi xmlns:a14="http://schemas.microsoft.com/office/drawing/2010/main" val="0"/>
              </a:ext>
            </a:extLst>
          </a:blip>
          <a:srcRect l="2823" t="17253" r="2910" b="25763"/>
          <a:stretch/>
        </p:blipFill>
        <p:spPr>
          <a:xfrm>
            <a:off x="7188195" y="5226362"/>
            <a:ext cx="1819961" cy="1536706"/>
          </a:xfrm>
          <a:prstGeom prst="rect">
            <a:avLst/>
          </a:prstGeom>
        </p:spPr>
      </p:pic>
    </p:spTree>
    <p:extLst>
      <p:ext uri="{BB962C8B-B14F-4D97-AF65-F5344CB8AC3E}">
        <p14:creationId xmlns:p14="http://schemas.microsoft.com/office/powerpoint/2010/main" val="90812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Mindlessness v. Mindfulness</a:t>
            </a:r>
            <a:endParaRPr lang="en-US" sz="4000" b="1" dirty="0"/>
          </a:p>
        </p:txBody>
      </p:sp>
      <p:sp>
        <p:nvSpPr>
          <p:cNvPr id="3" name="Content Placeholder 2"/>
          <p:cNvSpPr>
            <a:spLocks noGrp="1"/>
          </p:cNvSpPr>
          <p:nvPr>
            <p:ph idx="1"/>
          </p:nvPr>
        </p:nvSpPr>
        <p:spPr>
          <a:xfrm>
            <a:off x="457201" y="1600200"/>
            <a:ext cx="4269464" cy="4525963"/>
          </a:xfrm>
        </p:spPr>
        <p:txBody>
          <a:bodyPr/>
          <a:lstStyle/>
          <a:p>
            <a:r>
              <a:rPr lang="en-US" dirty="0" smtClean="0"/>
              <a:t>We can be pulled into the past or the future</a:t>
            </a:r>
          </a:p>
          <a:p>
            <a:r>
              <a:rPr lang="en-US" dirty="0" smtClean="0"/>
              <a:t>We can act mindlessly</a:t>
            </a:r>
          </a:p>
          <a:p>
            <a:pPr lvl="1"/>
            <a:r>
              <a:rPr lang="en-US" dirty="0" smtClean="0"/>
              <a:t>Habits</a:t>
            </a:r>
          </a:p>
          <a:p>
            <a:pPr lvl="1"/>
            <a:r>
              <a:rPr lang="en-US" dirty="0" smtClean="0"/>
              <a:t>Without values</a:t>
            </a:r>
          </a:p>
          <a:p>
            <a:pPr lvl="1"/>
            <a:r>
              <a:rPr lang="en-US" dirty="0" smtClean="0"/>
              <a:t>Controlled by thoughts and feelings</a:t>
            </a:r>
            <a:endParaRPr lang="en-US" dirty="0"/>
          </a:p>
        </p:txBody>
      </p:sp>
    </p:spTree>
    <p:extLst>
      <p:ext uri="{BB962C8B-B14F-4D97-AF65-F5344CB8AC3E}">
        <p14:creationId xmlns:p14="http://schemas.microsoft.com/office/powerpoint/2010/main" val="114021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000000"/>
                </a:solidFill>
              </a:rPr>
              <a:t>Mindful Awareness: Switch On!</a:t>
            </a:r>
            <a:endParaRPr lang="en-US" sz="4000" b="1" dirty="0">
              <a:solidFill>
                <a:srgbClr val="000000"/>
              </a:solidFill>
            </a:endParaRPr>
          </a:p>
        </p:txBody>
      </p:sp>
      <p:sp>
        <p:nvSpPr>
          <p:cNvPr id="3" name="Content Placeholder 2"/>
          <p:cNvSpPr>
            <a:spLocks noGrp="1"/>
          </p:cNvSpPr>
          <p:nvPr>
            <p:ph idx="1"/>
          </p:nvPr>
        </p:nvSpPr>
        <p:spPr>
          <a:xfrm>
            <a:off x="297558" y="1609447"/>
            <a:ext cx="4148648" cy="4548408"/>
          </a:xfrm>
        </p:spPr>
        <p:txBody>
          <a:bodyPr>
            <a:normAutofit/>
          </a:bodyPr>
          <a:lstStyle/>
          <a:p>
            <a:r>
              <a:rPr lang="en-US" dirty="0" smtClean="0"/>
              <a:t>Being in the present moment</a:t>
            </a:r>
          </a:p>
          <a:p>
            <a:r>
              <a:rPr lang="en-US" dirty="0" smtClean="0"/>
              <a:t>Flexibility &amp; openness</a:t>
            </a:r>
          </a:p>
          <a:p>
            <a:r>
              <a:rPr lang="en-US" dirty="0" smtClean="0"/>
              <a:t>Not buying into judgments</a:t>
            </a:r>
          </a:p>
          <a:p>
            <a:r>
              <a:rPr lang="en-US" dirty="0" smtClean="0"/>
              <a:t>“Noticing” creates more openness</a:t>
            </a:r>
          </a:p>
        </p:txBody>
      </p:sp>
    </p:spTree>
    <p:extLst>
      <p:ext uri="{BB962C8B-B14F-4D97-AF65-F5344CB8AC3E}">
        <p14:creationId xmlns:p14="http://schemas.microsoft.com/office/powerpoint/2010/main" val="2958030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Switch On to…</a:t>
            </a:r>
            <a:endParaRPr lang="en-US" dirty="0"/>
          </a:p>
        </p:txBody>
      </p:sp>
      <p:sp>
        <p:nvSpPr>
          <p:cNvPr id="3" name="Content Placeholder 2"/>
          <p:cNvSpPr>
            <a:spLocks noGrp="1"/>
          </p:cNvSpPr>
          <p:nvPr>
            <p:ph sz="half" idx="1"/>
          </p:nvPr>
        </p:nvSpPr>
        <p:spPr/>
        <p:txBody>
          <a:bodyPr/>
          <a:lstStyle/>
          <a:p>
            <a:r>
              <a:rPr lang="en-US" dirty="0" smtClean="0"/>
              <a:t>5 senses</a:t>
            </a:r>
          </a:p>
          <a:p>
            <a:r>
              <a:rPr lang="en-US" dirty="0" smtClean="0"/>
              <a:t>Body</a:t>
            </a:r>
          </a:p>
          <a:p>
            <a:r>
              <a:rPr lang="en-US" dirty="0" smtClean="0"/>
              <a:t>Breath</a:t>
            </a:r>
          </a:p>
          <a:p>
            <a:r>
              <a:rPr lang="en-US" dirty="0" smtClean="0"/>
              <a:t>Thoughts</a:t>
            </a:r>
          </a:p>
          <a:p>
            <a:r>
              <a:rPr lang="en-US" dirty="0" smtClean="0"/>
              <a:t>Feelings</a:t>
            </a:r>
          </a:p>
          <a:p>
            <a:r>
              <a:rPr lang="en-US" dirty="0" smtClean="0"/>
              <a:t>Values</a:t>
            </a:r>
          </a:p>
          <a:p>
            <a:r>
              <a:rPr lang="en-US" dirty="0" smtClean="0"/>
              <a:t>Actions</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95847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000000"/>
                </a:solidFill>
              </a:rPr>
              <a:t>My Mind and My Thinking</a:t>
            </a:r>
            <a:endParaRPr lang="en-US" sz="4000" b="1" dirty="0">
              <a:solidFill>
                <a:srgbClr val="000000"/>
              </a:solidFill>
            </a:endParaRPr>
          </a:p>
        </p:txBody>
      </p:sp>
      <p:sp>
        <p:nvSpPr>
          <p:cNvPr id="3" name="Content Placeholder 2"/>
          <p:cNvSpPr>
            <a:spLocks noGrp="1"/>
          </p:cNvSpPr>
          <p:nvPr>
            <p:ph idx="1"/>
          </p:nvPr>
        </p:nvSpPr>
        <p:spPr>
          <a:xfrm>
            <a:off x="457200" y="1600200"/>
            <a:ext cx="7987948" cy="4525963"/>
          </a:xfrm>
        </p:spPr>
        <p:txBody>
          <a:bodyPr>
            <a:normAutofit fontScale="92500" lnSpcReduction="10000"/>
          </a:bodyPr>
          <a:lstStyle/>
          <a:p>
            <a:r>
              <a:rPr lang="en-US" sz="2800" dirty="0" smtClean="0"/>
              <a:t>You are not your thoughts. Your thoughts come from your mind. </a:t>
            </a:r>
          </a:p>
          <a:p>
            <a:r>
              <a:rPr lang="en-US" sz="2800" dirty="0" smtClean="0"/>
              <a:t>Entanglement with categorical, judgmental thoughts – predictive symbolic thoughts dominate over other sources of information.</a:t>
            </a:r>
          </a:p>
          <a:p>
            <a:r>
              <a:rPr lang="en-US" sz="2800" dirty="0" smtClean="0"/>
              <a:t>You become fused with your thoughts and then go along with that version of reality. We need to learn how we can watch our thinking and then choose how we want to be in reality.</a:t>
            </a:r>
          </a:p>
          <a:p>
            <a:r>
              <a:rPr lang="en-US" sz="2800" dirty="0" smtClean="0"/>
              <a:t>What happens when I am fused with my          thoughts?</a:t>
            </a:r>
          </a:p>
        </p:txBody>
      </p:sp>
      <p:pic>
        <p:nvPicPr>
          <p:cNvPr id="6" name="Picture 5" descr="front cover.jpg"/>
          <p:cNvPicPr>
            <a:picLocks noChangeAspect="1"/>
          </p:cNvPicPr>
          <p:nvPr/>
        </p:nvPicPr>
        <p:blipFill rotWithShape="1">
          <a:blip r:embed="rId2">
            <a:extLst>
              <a:ext uri="{28A0092B-C50C-407E-A947-70E740481C1C}">
                <a14:useLocalDpi xmlns:a14="http://schemas.microsoft.com/office/drawing/2010/main" val="0"/>
              </a:ext>
            </a:extLst>
          </a:blip>
          <a:srcRect l="2823" t="17253" r="2910" b="25763"/>
          <a:stretch/>
        </p:blipFill>
        <p:spPr>
          <a:xfrm>
            <a:off x="7188195" y="5226362"/>
            <a:ext cx="1819961" cy="1536706"/>
          </a:xfrm>
          <a:prstGeom prst="rect">
            <a:avLst/>
          </a:prstGeom>
        </p:spPr>
      </p:pic>
    </p:spTree>
    <p:extLst>
      <p:ext uri="{BB962C8B-B14F-4D97-AF65-F5344CB8AC3E}">
        <p14:creationId xmlns:p14="http://schemas.microsoft.com/office/powerpoint/2010/main" val="23565846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The </a:t>
            </a:r>
            <a:r>
              <a:rPr lang="en-US" sz="4000" b="1" dirty="0" err="1" smtClean="0"/>
              <a:t>Defusor</a:t>
            </a:r>
            <a:r>
              <a:rPr lang="en-US" sz="4000" b="1" dirty="0" smtClean="0"/>
              <a:t>: Watch Your Thinking</a:t>
            </a:r>
            <a:endParaRPr lang="en-US" sz="40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46781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err="1" smtClean="0">
                <a:solidFill>
                  <a:srgbClr val="000000"/>
                </a:solidFill>
              </a:rPr>
              <a:t>Defusion</a:t>
            </a:r>
            <a:r>
              <a:rPr lang="en-US" sz="4000" b="1" dirty="0" smtClean="0">
                <a:solidFill>
                  <a:srgbClr val="000000"/>
                </a:solidFill>
              </a:rPr>
              <a:t> with Children</a:t>
            </a:r>
            <a:endParaRPr lang="en-US" sz="4000" b="1" dirty="0">
              <a:solidFill>
                <a:srgbClr val="000000"/>
              </a:solidFill>
            </a:endParaRPr>
          </a:p>
        </p:txBody>
      </p:sp>
      <p:sp>
        <p:nvSpPr>
          <p:cNvPr id="3" name="Content Placeholder 2"/>
          <p:cNvSpPr>
            <a:spLocks noGrp="1"/>
          </p:cNvSpPr>
          <p:nvPr>
            <p:ph idx="1"/>
          </p:nvPr>
        </p:nvSpPr>
        <p:spPr>
          <a:xfrm>
            <a:off x="457200" y="1600200"/>
            <a:ext cx="7887239" cy="4525963"/>
          </a:xfrm>
        </p:spPr>
        <p:txBody>
          <a:bodyPr>
            <a:normAutofit/>
          </a:bodyPr>
          <a:lstStyle/>
          <a:p>
            <a:r>
              <a:rPr lang="en-US" sz="2800" dirty="0" smtClean="0"/>
              <a:t>Kids will </a:t>
            </a:r>
            <a:r>
              <a:rPr lang="en-US" sz="2800" dirty="0" err="1" smtClean="0"/>
              <a:t>verbalise</a:t>
            </a:r>
            <a:r>
              <a:rPr lang="en-US" sz="2800" dirty="0" smtClean="0"/>
              <a:t> their thoughts as facts</a:t>
            </a:r>
          </a:p>
          <a:p>
            <a:r>
              <a:rPr lang="en-US" sz="2800" dirty="0" smtClean="0"/>
              <a:t>Validate feelings first</a:t>
            </a:r>
          </a:p>
          <a:p>
            <a:r>
              <a:rPr lang="en-US" sz="2800" dirty="0" smtClean="0"/>
              <a:t>Techniques that kids find useful:</a:t>
            </a:r>
          </a:p>
          <a:p>
            <a:pPr lvl="1"/>
            <a:r>
              <a:rPr lang="en-US" sz="2400" dirty="0" smtClean="0"/>
              <a:t>Naming the story</a:t>
            </a:r>
          </a:p>
          <a:p>
            <a:pPr lvl="1"/>
            <a:r>
              <a:rPr lang="en-US" sz="2400" dirty="0" smtClean="0"/>
              <a:t>Sing to a song, silly voice, animated/drawn</a:t>
            </a:r>
          </a:p>
          <a:p>
            <a:pPr lvl="1"/>
            <a:r>
              <a:rPr lang="en-US" sz="2400" dirty="0" smtClean="0"/>
              <a:t>Leaves on stream</a:t>
            </a:r>
          </a:p>
          <a:p>
            <a:pPr lvl="1"/>
            <a:r>
              <a:rPr lang="en-US" sz="2400" dirty="0" smtClean="0"/>
              <a:t>Therapist use of language – you &amp; your mind</a:t>
            </a:r>
          </a:p>
          <a:p>
            <a:pPr lvl="1"/>
            <a:r>
              <a:rPr lang="en-US" sz="2400" dirty="0" err="1" smtClean="0"/>
              <a:t>Defusion</a:t>
            </a:r>
            <a:r>
              <a:rPr lang="en-US" sz="2400" dirty="0" smtClean="0"/>
              <a:t> poems</a:t>
            </a:r>
          </a:p>
          <a:p>
            <a:pPr lvl="1"/>
            <a:endParaRPr lang="en-US" sz="2400" dirty="0" smtClean="0"/>
          </a:p>
        </p:txBody>
      </p:sp>
      <p:pic>
        <p:nvPicPr>
          <p:cNvPr id="6" name="Picture 5" descr="front cover.jpg"/>
          <p:cNvPicPr>
            <a:picLocks noChangeAspect="1"/>
          </p:cNvPicPr>
          <p:nvPr/>
        </p:nvPicPr>
        <p:blipFill rotWithShape="1">
          <a:blip r:embed="rId2">
            <a:extLst>
              <a:ext uri="{28A0092B-C50C-407E-A947-70E740481C1C}">
                <a14:useLocalDpi xmlns:a14="http://schemas.microsoft.com/office/drawing/2010/main" val="0"/>
              </a:ext>
            </a:extLst>
          </a:blip>
          <a:srcRect l="2823" t="17253" r="2910" b="25763"/>
          <a:stretch/>
        </p:blipFill>
        <p:spPr>
          <a:xfrm>
            <a:off x="7188195" y="5226362"/>
            <a:ext cx="1819961" cy="1536706"/>
          </a:xfrm>
          <a:prstGeom prst="rect">
            <a:avLst/>
          </a:prstGeom>
        </p:spPr>
      </p:pic>
    </p:spTree>
    <p:extLst>
      <p:ext uri="{BB962C8B-B14F-4D97-AF65-F5344CB8AC3E}">
        <p14:creationId xmlns:p14="http://schemas.microsoft.com/office/powerpoint/2010/main" val="20369556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000000"/>
                </a:solidFill>
              </a:rPr>
              <a:t>Acceptance</a:t>
            </a:r>
            <a:endParaRPr lang="en-US" sz="4000" b="1" dirty="0">
              <a:solidFill>
                <a:srgbClr val="000000"/>
              </a:solidFill>
            </a:endParaRPr>
          </a:p>
        </p:txBody>
      </p:sp>
      <p:sp>
        <p:nvSpPr>
          <p:cNvPr id="3" name="Content Placeholder 2"/>
          <p:cNvSpPr>
            <a:spLocks noGrp="1"/>
          </p:cNvSpPr>
          <p:nvPr>
            <p:ph idx="1"/>
          </p:nvPr>
        </p:nvSpPr>
        <p:spPr>
          <a:xfrm>
            <a:off x="457200" y="1600200"/>
            <a:ext cx="8028338" cy="4525963"/>
          </a:xfrm>
        </p:spPr>
        <p:txBody>
          <a:bodyPr/>
          <a:lstStyle/>
          <a:p>
            <a:r>
              <a:rPr lang="en-US" dirty="0" smtClean="0"/>
              <a:t>“Good” &amp; “bad” feelings</a:t>
            </a:r>
            <a:endParaRPr lang="en-US" dirty="0"/>
          </a:p>
          <a:p>
            <a:r>
              <a:rPr lang="en-US" dirty="0" smtClean="0"/>
              <a:t>Philosophy towards feelings</a:t>
            </a:r>
          </a:p>
          <a:p>
            <a:pPr lvl="2"/>
            <a:r>
              <a:rPr lang="en-US" sz="2600" dirty="0" smtClean="0"/>
              <a:t>Avoidance </a:t>
            </a:r>
            <a:r>
              <a:rPr lang="en-US" sz="2600" dirty="0" smtClean="0">
                <a:sym typeface="Wingdings"/>
              </a:rPr>
              <a:t> Acceptance</a:t>
            </a:r>
            <a:endParaRPr lang="en-US" sz="2600" dirty="0" smtClean="0"/>
          </a:p>
          <a:p>
            <a:r>
              <a:rPr lang="en-US" dirty="0" smtClean="0"/>
              <a:t>We need to learn how to best manage our feelings in the short- and long-term</a:t>
            </a:r>
          </a:p>
          <a:p>
            <a:r>
              <a:rPr lang="en-US" dirty="0" smtClean="0"/>
              <a:t>Acceptance means approaching our feelings</a:t>
            </a:r>
          </a:p>
          <a:p>
            <a:r>
              <a:rPr lang="en-US" dirty="0" smtClean="0"/>
              <a:t>E.g. the blue brick; the pig storm</a:t>
            </a:r>
          </a:p>
        </p:txBody>
      </p:sp>
      <p:pic>
        <p:nvPicPr>
          <p:cNvPr id="5" name="Picture 4" descr="front cover.jpg"/>
          <p:cNvPicPr>
            <a:picLocks noChangeAspect="1"/>
          </p:cNvPicPr>
          <p:nvPr/>
        </p:nvPicPr>
        <p:blipFill rotWithShape="1">
          <a:blip r:embed="rId2">
            <a:extLst>
              <a:ext uri="{28A0092B-C50C-407E-A947-70E740481C1C}">
                <a14:useLocalDpi xmlns:a14="http://schemas.microsoft.com/office/drawing/2010/main" val="0"/>
              </a:ext>
            </a:extLst>
          </a:blip>
          <a:srcRect l="2823" t="17253" r="2910" b="25763"/>
          <a:stretch/>
        </p:blipFill>
        <p:spPr>
          <a:xfrm>
            <a:off x="7188195" y="5226362"/>
            <a:ext cx="1819961" cy="1536706"/>
          </a:xfrm>
          <a:prstGeom prst="rect">
            <a:avLst/>
          </a:prstGeom>
        </p:spPr>
      </p:pic>
    </p:spTree>
    <p:extLst>
      <p:ext uri="{BB962C8B-B14F-4D97-AF65-F5344CB8AC3E}">
        <p14:creationId xmlns:p14="http://schemas.microsoft.com/office/powerpoint/2010/main" val="3157784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Overview</a:t>
            </a:r>
            <a:endParaRPr lang="en-US" sz="4000" b="1" dirty="0"/>
          </a:p>
        </p:txBody>
      </p:sp>
      <p:sp>
        <p:nvSpPr>
          <p:cNvPr id="3" name="Content Placeholder 2"/>
          <p:cNvSpPr>
            <a:spLocks noGrp="1"/>
          </p:cNvSpPr>
          <p:nvPr>
            <p:ph idx="1"/>
          </p:nvPr>
        </p:nvSpPr>
        <p:spPr>
          <a:xfrm>
            <a:off x="457200" y="1603396"/>
            <a:ext cx="8229600" cy="5063532"/>
          </a:xfrm>
        </p:spPr>
        <p:txBody>
          <a:bodyPr>
            <a:normAutofit/>
          </a:bodyPr>
          <a:lstStyle/>
          <a:p>
            <a:r>
              <a:rPr lang="en-US" dirty="0" smtClean="0"/>
              <a:t>Working with children, parents &amp; teachers</a:t>
            </a:r>
          </a:p>
          <a:p>
            <a:r>
              <a:rPr lang="en-US" dirty="0" smtClean="0"/>
              <a:t>The ACT Processes</a:t>
            </a:r>
          </a:p>
          <a:p>
            <a:r>
              <a:rPr lang="en-US" dirty="0" smtClean="0"/>
              <a:t>Action Heroes as a metaphor for use with children</a:t>
            </a:r>
          </a:p>
          <a:p>
            <a:r>
              <a:rPr lang="en-US" dirty="0" smtClean="0"/>
              <a:t>Exercises – for you &amp; for you-as-clients</a:t>
            </a:r>
          </a:p>
          <a:p>
            <a:r>
              <a:rPr lang="en-US" dirty="0" smtClean="0"/>
              <a:t>Remember that the clients will give you what you need to do ACT!</a:t>
            </a:r>
          </a:p>
        </p:txBody>
      </p:sp>
      <p:pic>
        <p:nvPicPr>
          <p:cNvPr id="5" name="Picture 4" descr="HMlogofortradema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380" y="5361656"/>
            <a:ext cx="1663762" cy="1305272"/>
          </a:xfrm>
          <a:prstGeom prst="rect">
            <a:avLst/>
          </a:prstGeom>
        </p:spPr>
      </p:pic>
    </p:spTree>
    <p:extLst>
      <p:ext uri="{BB962C8B-B14F-4D97-AF65-F5344CB8AC3E}">
        <p14:creationId xmlns:p14="http://schemas.microsoft.com/office/powerpoint/2010/main" val="35530477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err="1" smtClean="0"/>
              <a:t>Perspecta</a:t>
            </a:r>
            <a:r>
              <a:rPr lang="en-US" sz="4000" b="1" dirty="0" smtClean="0"/>
              <a:t>: Look Differently</a:t>
            </a:r>
            <a:endParaRPr lang="en-US" b="1" dirty="0"/>
          </a:p>
        </p:txBody>
      </p:sp>
      <p:sp>
        <p:nvSpPr>
          <p:cNvPr id="3" name="Content Placeholder 2"/>
          <p:cNvSpPr>
            <a:spLocks noGrp="1"/>
          </p:cNvSpPr>
          <p:nvPr>
            <p:ph idx="1"/>
          </p:nvPr>
        </p:nvSpPr>
        <p:spPr/>
        <p:txBody>
          <a:bodyPr/>
          <a:lstStyle/>
          <a:p>
            <a:r>
              <a:rPr lang="en-US" dirty="0" smtClean="0"/>
              <a:t>Person</a:t>
            </a:r>
          </a:p>
          <a:p>
            <a:r>
              <a:rPr lang="en-US" dirty="0" smtClean="0"/>
              <a:t>Place/situation</a:t>
            </a:r>
          </a:p>
          <a:p>
            <a:r>
              <a:rPr lang="en-US" dirty="0" smtClean="0"/>
              <a:t>Time</a:t>
            </a:r>
          </a:p>
          <a:p>
            <a:r>
              <a:rPr lang="en-US" dirty="0" smtClean="0"/>
              <a:t>Self-map, drawing</a:t>
            </a:r>
          </a:p>
          <a:p>
            <a:r>
              <a:rPr lang="en-US" dirty="0" smtClean="0"/>
              <a:t>Naming the “You”</a:t>
            </a:r>
          </a:p>
          <a:p>
            <a:endParaRPr lang="en-US" dirty="0"/>
          </a:p>
        </p:txBody>
      </p:sp>
    </p:spTree>
    <p:extLst>
      <p:ext uri="{BB962C8B-B14F-4D97-AF65-F5344CB8AC3E}">
        <p14:creationId xmlns:p14="http://schemas.microsoft.com/office/powerpoint/2010/main" val="408874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smtClean="0"/>
              <a:t>Flexible Perspectives</a:t>
            </a:r>
            <a:endParaRPr lang="en-US" sz="4000" b="1" dirty="0"/>
          </a:p>
        </p:txBody>
      </p:sp>
      <p:sp>
        <p:nvSpPr>
          <p:cNvPr id="5" name="Content Placeholder 4"/>
          <p:cNvSpPr>
            <a:spLocks noGrp="1"/>
          </p:cNvSpPr>
          <p:nvPr>
            <p:ph idx="1"/>
          </p:nvPr>
        </p:nvSpPr>
        <p:spPr/>
        <p:txBody>
          <a:bodyPr>
            <a:normAutofit/>
          </a:bodyPr>
          <a:lstStyle/>
          <a:p>
            <a:r>
              <a:rPr lang="en-US" dirty="0" smtClean="0"/>
              <a:t>Notice that you are noticing (observer self)</a:t>
            </a:r>
          </a:p>
          <a:p>
            <a:r>
              <a:rPr lang="en-US" dirty="0" smtClean="0"/>
              <a:t>You are more than just…</a:t>
            </a:r>
          </a:p>
          <a:p>
            <a:r>
              <a:rPr lang="en-US" dirty="0" smtClean="0"/>
              <a:t>The self map</a:t>
            </a:r>
          </a:p>
          <a:p>
            <a:r>
              <a:rPr lang="en-US" dirty="0" smtClean="0"/>
              <a:t>The function of self-definitions</a:t>
            </a:r>
          </a:p>
          <a:p>
            <a:r>
              <a:rPr lang="en-US" dirty="0" smtClean="0"/>
              <a:t>How can we bring one self into a different context?</a:t>
            </a:r>
          </a:p>
          <a:p>
            <a:r>
              <a:rPr lang="en-US" dirty="0" smtClean="0"/>
              <a:t>Self-compassion</a:t>
            </a:r>
          </a:p>
          <a:p>
            <a:endParaRPr lang="en-US" dirty="0"/>
          </a:p>
        </p:txBody>
      </p:sp>
      <p:pic>
        <p:nvPicPr>
          <p:cNvPr id="7" name="Picture 6" descr="front cover.jpg"/>
          <p:cNvPicPr>
            <a:picLocks noChangeAspect="1"/>
          </p:cNvPicPr>
          <p:nvPr/>
        </p:nvPicPr>
        <p:blipFill rotWithShape="1">
          <a:blip r:embed="rId2">
            <a:extLst>
              <a:ext uri="{28A0092B-C50C-407E-A947-70E740481C1C}">
                <a14:useLocalDpi xmlns:a14="http://schemas.microsoft.com/office/drawing/2010/main" val="0"/>
              </a:ext>
            </a:extLst>
          </a:blip>
          <a:srcRect l="2823" t="17253" r="2910" b="25763"/>
          <a:stretch/>
        </p:blipFill>
        <p:spPr>
          <a:xfrm>
            <a:off x="7188195" y="5226362"/>
            <a:ext cx="1819961" cy="1536706"/>
          </a:xfrm>
          <a:prstGeom prst="rect">
            <a:avLst/>
          </a:prstGeom>
        </p:spPr>
      </p:pic>
    </p:spTree>
    <p:extLst>
      <p:ext uri="{BB962C8B-B14F-4D97-AF65-F5344CB8AC3E}">
        <p14:creationId xmlns:p14="http://schemas.microsoft.com/office/powerpoint/2010/main" val="118910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000000"/>
                </a:solidFill>
              </a:rPr>
              <a:t>Values: Know what Matters</a:t>
            </a:r>
            <a:endParaRPr lang="en-US" sz="4000" b="1" dirty="0">
              <a:solidFill>
                <a:srgbClr val="000000"/>
              </a:solidFill>
            </a:endParaRPr>
          </a:p>
        </p:txBody>
      </p:sp>
      <p:sp>
        <p:nvSpPr>
          <p:cNvPr id="3" name="Content Placeholder 2"/>
          <p:cNvSpPr>
            <a:spLocks noGrp="1"/>
          </p:cNvSpPr>
          <p:nvPr>
            <p:ph idx="1"/>
          </p:nvPr>
        </p:nvSpPr>
        <p:spPr>
          <a:xfrm>
            <a:off x="457200" y="1402936"/>
            <a:ext cx="8028338" cy="4525963"/>
          </a:xfrm>
        </p:spPr>
        <p:txBody>
          <a:bodyPr/>
          <a:lstStyle/>
          <a:p>
            <a:r>
              <a:rPr lang="en-US" dirty="0" smtClean="0"/>
              <a:t>Values = repeated patterns of </a:t>
            </a:r>
            <a:r>
              <a:rPr lang="en-US" dirty="0" err="1" smtClean="0"/>
              <a:t>behaviour</a:t>
            </a:r>
            <a:endParaRPr lang="en-US" dirty="0" smtClean="0"/>
          </a:p>
          <a:p>
            <a:r>
              <a:rPr lang="en-US" dirty="0" smtClean="0"/>
              <a:t>Values identification (bulls eye)</a:t>
            </a:r>
          </a:p>
          <a:p>
            <a:r>
              <a:rPr lang="en-US" dirty="0" smtClean="0"/>
              <a:t>The consistency of our </a:t>
            </a:r>
            <a:r>
              <a:rPr lang="en-US" dirty="0" err="1" smtClean="0"/>
              <a:t>behaviour</a:t>
            </a:r>
            <a:endParaRPr lang="en-US" dirty="0" smtClean="0"/>
          </a:p>
          <a:p>
            <a:r>
              <a:rPr lang="en-US" dirty="0" smtClean="0"/>
              <a:t>Over-investment in a value</a:t>
            </a:r>
          </a:p>
        </p:txBody>
      </p:sp>
      <p:pic>
        <p:nvPicPr>
          <p:cNvPr id="5" name="Picture 4"/>
          <p:cNvPicPr>
            <a:picLocks noChangeAspect="1"/>
          </p:cNvPicPr>
          <p:nvPr/>
        </p:nvPicPr>
        <p:blipFill>
          <a:blip r:embed="rId3"/>
          <a:stretch>
            <a:fillRect/>
          </a:stretch>
        </p:blipFill>
        <p:spPr>
          <a:xfrm>
            <a:off x="2916766" y="3726922"/>
            <a:ext cx="3173199" cy="3131077"/>
          </a:xfrm>
          <a:prstGeom prst="rect">
            <a:avLst/>
          </a:prstGeom>
        </p:spPr>
      </p:pic>
      <p:pic>
        <p:nvPicPr>
          <p:cNvPr id="6" name="Picture 5" descr="front cover.jpg"/>
          <p:cNvPicPr>
            <a:picLocks noChangeAspect="1"/>
          </p:cNvPicPr>
          <p:nvPr/>
        </p:nvPicPr>
        <p:blipFill rotWithShape="1">
          <a:blip r:embed="rId4">
            <a:extLst>
              <a:ext uri="{28A0092B-C50C-407E-A947-70E740481C1C}">
                <a14:useLocalDpi xmlns:a14="http://schemas.microsoft.com/office/drawing/2010/main" val="0"/>
              </a:ext>
            </a:extLst>
          </a:blip>
          <a:srcRect l="2823" t="17253" r="2910" b="25763"/>
          <a:stretch/>
        </p:blipFill>
        <p:spPr>
          <a:xfrm>
            <a:off x="7188195" y="5226362"/>
            <a:ext cx="1819961" cy="1536706"/>
          </a:xfrm>
          <a:prstGeom prst="rect">
            <a:avLst/>
          </a:prstGeom>
        </p:spPr>
      </p:pic>
    </p:spTree>
    <p:extLst>
      <p:ext uri="{BB962C8B-B14F-4D97-AF65-F5344CB8AC3E}">
        <p14:creationId xmlns:p14="http://schemas.microsoft.com/office/powerpoint/2010/main" val="9723534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000000"/>
                </a:solidFill>
              </a:rPr>
              <a:t>Values</a:t>
            </a:r>
            <a:endParaRPr lang="en-US" sz="4000" b="1" dirty="0">
              <a:solidFill>
                <a:srgbClr val="000000"/>
              </a:solidFill>
            </a:endParaRPr>
          </a:p>
        </p:txBody>
      </p:sp>
      <p:sp>
        <p:nvSpPr>
          <p:cNvPr id="3" name="Content Placeholder 2"/>
          <p:cNvSpPr>
            <a:spLocks noGrp="1"/>
          </p:cNvSpPr>
          <p:nvPr>
            <p:ph idx="1"/>
          </p:nvPr>
        </p:nvSpPr>
        <p:spPr>
          <a:xfrm>
            <a:off x="457200" y="1402936"/>
            <a:ext cx="8028338" cy="4525963"/>
          </a:xfrm>
        </p:spPr>
        <p:txBody>
          <a:bodyPr/>
          <a:lstStyle/>
          <a:p>
            <a:r>
              <a:rPr lang="en-US" dirty="0" smtClean="0"/>
              <a:t>Moving towards vs. moving away</a:t>
            </a:r>
          </a:p>
          <a:p>
            <a:r>
              <a:rPr lang="en-US" dirty="0" smtClean="0"/>
              <a:t>Thoughts/Feelings vs. Values</a:t>
            </a:r>
          </a:p>
          <a:p>
            <a:r>
              <a:rPr lang="en-US" dirty="0" smtClean="0"/>
              <a:t>How do children relate to concept?</a:t>
            </a:r>
          </a:p>
          <a:p>
            <a:r>
              <a:rPr lang="en-US" dirty="0" smtClean="0"/>
              <a:t>Once “free”, then values guide our decisions to act</a:t>
            </a:r>
          </a:p>
          <a:p>
            <a:r>
              <a:rPr lang="en-US" dirty="0" smtClean="0"/>
              <a:t>Mind-reading machine, the speech, three wishes, spending lottery winnings</a:t>
            </a:r>
          </a:p>
        </p:txBody>
      </p:sp>
      <p:pic>
        <p:nvPicPr>
          <p:cNvPr id="6" name="Picture 5" descr="front cover.jpg"/>
          <p:cNvPicPr>
            <a:picLocks noChangeAspect="1"/>
          </p:cNvPicPr>
          <p:nvPr/>
        </p:nvPicPr>
        <p:blipFill rotWithShape="1">
          <a:blip r:embed="rId3">
            <a:extLst>
              <a:ext uri="{28A0092B-C50C-407E-A947-70E740481C1C}">
                <a14:useLocalDpi xmlns:a14="http://schemas.microsoft.com/office/drawing/2010/main" val="0"/>
              </a:ext>
            </a:extLst>
          </a:blip>
          <a:srcRect l="2823" t="17253" r="2910" b="25763"/>
          <a:stretch/>
        </p:blipFill>
        <p:spPr>
          <a:xfrm>
            <a:off x="7188195" y="5226362"/>
            <a:ext cx="1819961" cy="1536706"/>
          </a:xfrm>
          <a:prstGeom prst="rect">
            <a:avLst/>
          </a:prstGeom>
        </p:spPr>
      </p:pic>
    </p:spTree>
    <p:extLst>
      <p:ext uri="{BB962C8B-B14F-4D97-AF65-F5344CB8AC3E}">
        <p14:creationId xmlns:p14="http://schemas.microsoft.com/office/powerpoint/2010/main" val="42688317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0000"/>
                </a:solidFill>
              </a:rPr>
              <a:t>Values and Action</a:t>
            </a:r>
            <a:endParaRPr lang="en-US" b="1" dirty="0">
              <a:solidFill>
                <a:srgbClr val="000000"/>
              </a:solidFill>
            </a:endParaRPr>
          </a:p>
        </p:txBody>
      </p:sp>
      <p:sp>
        <p:nvSpPr>
          <p:cNvPr id="3" name="Content Placeholder 2"/>
          <p:cNvSpPr>
            <a:spLocks noGrp="1"/>
          </p:cNvSpPr>
          <p:nvPr>
            <p:ph idx="1"/>
          </p:nvPr>
        </p:nvSpPr>
        <p:spPr>
          <a:xfrm>
            <a:off x="457201" y="1429978"/>
            <a:ext cx="4334930" cy="5020733"/>
          </a:xfrm>
        </p:spPr>
        <p:txBody>
          <a:bodyPr>
            <a:normAutofit/>
          </a:bodyPr>
          <a:lstStyle/>
          <a:p>
            <a:pPr>
              <a:buNone/>
            </a:pPr>
            <a:r>
              <a:rPr lang="en-US" dirty="0" smtClean="0"/>
              <a:t>Do What Matters!</a:t>
            </a:r>
          </a:p>
          <a:p>
            <a:r>
              <a:rPr lang="en-US" dirty="0"/>
              <a:t>Understand your own </a:t>
            </a:r>
            <a:r>
              <a:rPr lang="en-US" dirty="0" err="1"/>
              <a:t>behaviour</a:t>
            </a:r>
            <a:endParaRPr lang="en-US" dirty="0"/>
          </a:p>
          <a:p>
            <a:r>
              <a:rPr lang="en-US" dirty="0" smtClean="0"/>
              <a:t>Values, goals &amp; actions</a:t>
            </a:r>
          </a:p>
          <a:p>
            <a:r>
              <a:rPr lang="en-US" dirty="0" smtClean="0"/>
              <a:t>Values in the present moment</a:t>
            </a:r>
          </a:p>
          <a:p>
            <a:r>
              <a:rPr lang="en-US" dirty="0" smtClean="0"/>
              <a:t>Values as decision making guides</a:t>
            </a:r>
            <a:endParaRPr lang="en-US" dirty="0"/>
          </a:p>
        </p:txBody>
      </p:sp>
    </p:spTree>
    <p:extLst>
      <p:ext uri="{BB962C8B-B14F-4D97-AF65-F5344CB8AC3E}">
        <p14:creationId xmlns:p14="http://schemas.microsoft.com/office/powerpoint/2010/main" val="40174623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smtClean="0"/>
              <a:t>Committed Action</a:t>
            </a:r>
            <a:endParaRPr lang="en-US" sz="4000" b="1" dirty="0"/>
          </a:p>
        </p:txBody>
      </p:sp>
      <p:sp>
        <p:nvSpPr>
          <p:cNvPr id="5" name="Content Placeholder 4"/>
          <p:cNvSpPr>
            <a:spLocks noGrp="1"/>
          </p:cNvSpPr>
          <p:nvPr>
            <p:ph idx="1"/>
          </p:nvPr>
        </p:nvSpPr>
        <p:spPr/>
        <p:txBody>
          <a:bodyPr>
            <a:normAutofit/>
          </a:bodyPr>
          <a:lstStyle/>
          <a:p>
            <a:r>
              <a:rPr lang="en-US" dirty="0" err="1" smtClean="0"/>
              <a:t>Behaviour</a:t>
            </a:r>
            <a:r>
              <a:rPr lang="en-US" dirty="0" smtClean="0"/>
              <a:t> analysis</a:t>
            </a:r>
          </a:p>
          <a:p>
            <a:r>
              <a:rPr lang="en-US" dirty="0" smtClean="0"/>
              <a:t>Workability</a:t>
            </a:r>
          </a:p>
          <a:p>
            <a:r>
              <a:rPr lang="en-US" dirty="0" smtClean="0"/>
              <a:t>Problem solving &amp; skills required</a:t>
            </a:r>
          </a:p>
          <a:p>
            <a:r>
              <a:rPr lang="en-US" dirty="0" smtClean="0"/>
              <a:t>Identifying &amp; overcoming barriers</a:t>
            </a:r>
          </a:p>
          <a:p>
            <a:r>
              <a:rPr lang="en-US" dirty="0" smtClean="0"/>
              <a:t>Action plans</a:t>
            </a:r>
          </a:p>
          <a:p>
            <a:r>
              <a:rPr lang="en-US" dirty="0" smtClean="0"/>
              <a:t>Tracking consequences</a:t>
            </a:r>
            <a:endParaRPr lang="en-US" dirty="0"/>
          </a:p>
        </p:txBody>
      </p:sp>
      <p:pic>
        <p:nvPicPr>
          <p:cNvPr id="7" name="Picture 6" descr="front cover.jpg"/>
          <p:cNvPicPr>
            <a:picLocks noChangeAspect="1"/>
          </p:cNvPicPr>
          <p:nvPr/>
        </p:nvPicPr>
        <p:blipFill rotWithShape="1">
          <a:blip r:embed="rId2">
            <a:extLst>
              <a:ext uri="{28A0092B-C50C-407E-A947-70E740481C1C}">
                <a14:useLocalDpi xmlns:a14="http://schemas.microsoft.com/office/drawing/2010/main" val="0"/>
              </a:ext>
            </a:extLst>
          </a:blip>
          <a:srcRect l="2823" t="17253" r="2910" b="25763"/>
          <a:stretch/>
        </p:blipFill>
        <p:spPr>
          <a:xfrm>
            <a:off x="7188195" y="5226362"/>
            <a:ext cx="1819961" cy="1536706"/>
          </a:xfrm>
          <a:prstGeom prst="rect">
            <a:avLst/>
          </a:prstGeom>
        </p:spPr>
      </p:pic>
    </p:spTree>
    <p:extLst>
      <p:ext uri="{BB962C8B-B14F-4D97-AF65-F5344CB8AC3E}">
        <p14:creationId xmlns:p14="http://schemas.microsoft.com/office/powerpoint/2010/main" val="1189101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smtClean="0"/>
              <a:t>Power Practice</a:t>
            </a:r>
            <a:endParaRPr lang="en-US" sz="4000" b="1" dirty="0"/>
          </a:p>
        </p:txBody>
      </p:sp>
      <p:sp>
        <p:nvSpPr>
          <p:cNvPr id="5" name="Content Placeholder 4"/>
          <p:cNvSpPr>
            <a:spLocks noGrp="1"/>
          </p:cNvSpPr>
          <p:nvPr>
            <p:ph idx="1"/>
          </p:nvPr>
        </p:nvSpPr>
        <p:spPr/>
        <p:txBody>
          <a:bodyPr>
            <a:normAutofit/>
          </a:bodyPr>
          <a:lstStyle/>
          <a:p>
            <a:r>
              <a:rPr lang="en-US" dirty="0" smtClean="0"/>
              <a:t>Situation (context):</a:t>
            </a:r>
          </a:p>
          <a:p>
            <a:r>
              <a:rPr lang="en-US" dirty="0" smtClean="0"/>
              <a:t>Power:</a:t>
            </a:r>
          </a:p>
          <a:p>
            <a:r>
              <a:rPr lang="en-US" dirty="0" smtClean="0"/>
              <a:t>When:</a:t>
            </a:r>
          </a:p>
          <a:p>
            <a:r>
              <a:rPr lang="en-US" dirty="0" smtClean="0"/>
              <a:t>How:</a:t>
            </a:r>
          </a:p>
          <a:p>
            <a:r>
              <a:rPr lang="en-US" dirty="0" smtClean="0"/>
              <a:t>Who:</a:t>
            </a:r>
          </a:p>
          <a:p>
            <a:r>
              <a:rPr lang="en-US" dirty="0" smtClean="0"/>
              <a:t>Track:</a:t>
            </a:r>
          </a:p>
          <a:p>
            <a:r>
              <a:rPr lang="en-US" dirty="0" smtClean="0"/>
              <a:t>Workability:</a:t>
            </a:r>
          </a:p>
          <a:p>
            <a:endParaRPr lang="en-US" dirty="0" smtClean="0"/>
          </a:p>
          <a:p>
            <a:endParaRPr lang="en-US" dirty="0" smtClean="0"/>
          </a:p>
          <a:p>
            <a:endParaRPr lang="en-US" dirty="0"/>
          </a:p>
        </p:txBody>
      </p:sp>
      <p:pic>
        <p:nvPicPr>
          <p:cNvPr id="7" name="Picture 6" descr="front cover.jpg"/>
          <p:cNvPicPr>
            <a:picLocks noChangeAspect="1"/>
          </p:cNvPicPr>
          <p:nvPr/>
        </p:nvPicPr>
        <p:blipFill rotWithShape="1">
          <a:blip r:embed="rId2">
            <a:extLst>
              <a:ext uri="{28A0092B-C50C-407E-A947-70E740481C1C}">
                <a14:useLocalDpi xmlns:a14="http://schemas.microsoft.com/office/drawing/2010/main" val="0"/>
              </a:ext>
            </a:extLst>
          </a:blip>
          <a:srcRect l="2823" t="17253" r="2910" b="25763"/>
          <a:stretch/>
        </p:blipFill>
        <p:spPr>
          <a:xfrm>
            <a:off x="7188195" y="5226362"/>
            <a:ext cx="1819961" cy="1536706"/>
          </a:xfrm>
          <a:prstGeom prst="rect">
            <a:avLst/>
          </a:prstGeom>
        </p:spPr>
      </p:pic>
    </p:spTree>
    <p:extLst>
      <p:ext uri="{BB962C8B-B14F-4D97-AF65-F5344CB8AC3E}">
        <p14:creationId xmlns:p14="http://schemas.microsoft.com/office/powerpoint/2010/main" val="118910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ACT-consistent Helper</a:t>
            </a:r>
            <a:endParaRPr lang="en-US" b="1" dirty="0"/>
          </a:p>
        </p:txBody>
      </p:sp>
      <p:sp>
        <p:nvSpPr>
          <p:cNvPr id="3" name="Content Placeholder 2"/>
          <p:cNvSpPr>
            <a:spLocks noGrp="1"/>
          </p:cNvSpPr>
          <p:nvPr>
            <p:ph idx="1"/>
          </p:nvPr>
        </p:nvSpPr>
        <p:spPr>
          <a:xfrm>
            <a:off x="457200" y="1620356"/>
            <a:ext cx="8229600" cy="4525963"/>
          </a:xfrm>
        </p:spPr>
        <p:txBody>
          <a:bodyPr>
            <a:normAutofit/>
          </a:bodyPr>
          <a:lstStyle/>
          <a:p>
            <a:r>
              <a:rPr lang="en-US" dirty="0" smtClean="0"/>
              <a:t>The mindful helper</a:t>
            </a:r>
          </a:p>
          <a:p>
            <a:r>
              <a:rPr lang="en-US" dirty="0" smtClean="0"/>
              <a:t>The defused helper</a:t>
            </a:r>
          </a:p>
          <a:p>
            <a:r>
              <a:rPr lang="en-US" dirty="0" smtClean="0"/>
              <a:t>The accepted helper</a:t>
            </a:r>
          </a:p>
          <a:p>
            <a:r>
              <a:rPr lang="en-US" dirty="0" smtClean="0"/>
              <a:t>The values-driven helper</a:t>
            </a:r>
          </a:p>
          <a:p>
            <a:endParaRPr lang="en-US" dirty="0"/>
          </a:p>
          <a:p>
            <a:r>
              <a:rPr lang="en-US" dirty="0" smtClean="0"/>
              <a:t>Therapeutic relationship &amp; therapy process</a:t>
            </a:r>
          </a:p>
          <a:p>
            <a:r>
              <a:rPr lang="en-US" dirty="0" smtClean="0"/>
              <a:t>You must model the </a:t>
            </a:r>
            <a:r>
              <a:rPr lang="en-US" dirty="0" err="1" smtClean="0"/>
              <a:t>hexaflex</a:t>
            </a:r>
            <a:r>
              <a:rPr lang="en-US" dirty="0" smtClean="0"/>
              <a:t> as a therapist</a:t>
            </a:r>
          </a:p>
          <a:p>
            <a:pPr marL="0" indent="0">
              <a:buNone/>
            </a:pPr>
            <a:endParaRPr lang="en-US" dirty="0" smtClean="0"/>
          </a:p>
        </p:txBody>
      </p:sp>
    </p:spTree>
    <p:extLst>
      <p:ext uri="{BB962C8B-B14F-4D97-AF65-F5344CB8AC3E}">
        <p14:creationId xmlns:p14="http://schemas.microsoft.com/office/powerpoint/2010/main" val="3366216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smtClean="0"/>
              <a:t>Knowing when to use which process</a:t>
            </a:r>
            <a:endParaRPr lang="en-US" sz="4000" b="1" dirty="0"/>
          </a:p>
        </p:txBody>
      </p:sp>
      <p:sp>
        <p:nvSpPr>
          <p:cNvPr id="5" name="Content Placeholder 4"/>
          <p:cNvSpPr>
            <a:spLocks noGrp="1"/>
          </p:cNvSpPr>
          <p:nvPr>
            <p:ph idx="1"/>
          </p:nvPr>
        </p:nvSpPr>
        <p:spPr/>
        <p:txBody>
          <a:bodyPr>
            <a:normAutofit/>
          </a:bodyPr>
          <a:lstStyle/>
          <a:p>
            <a:r>
              <a:rPr lang="en-US" dirty="0" smtClean="0"/>
              <a:t>Where are you in your </a:t>
            </a:r>
            <a:r>
              <a:rPr lang="en-US" dirty="0" err="1" smtClean="0"/>
              <a:t>hexaflex</a:t>
            </a:r>
            <a:r>
              <a:rPr lang="en-US" dirty="0" smtClean="0"/>
              <a:t>? </a:t>
            </a:r>
          </a:p>
          <a:p>
            <a:r>
              <a:rPr lang="en-US" dirty="0" smtClean="0"/>
              <a:t>Be open to the present moment</a:t>
            </a:r>
          </a:p>
          <a:p>
            <a:r>
              <a:rPr lang="en-US" dirty="0" smtClean="0"/>
              <a:t>What language is client using?</a:t>
            </a:r>
          </a:p>
          <a:p>
            <a:r>
              <a:rPr lang="en-US" dirty="0" smtClean="0"/>
              <a:t>Defuse from right or wrong</a:t>
            </a:r>
          </a:p>
          <a:p>
            <a:r>
              <a:rPr lang="en-US" dirty="0" smtClean="0"/>
              <a:t>Notice symbolism, metaphor potential</a:t>
            </a:r>
          </a:p>
          <a:p>
            <a:r>
              <a:rPr lang="en-US" dirty="0" smtClean="0"/>
              <a:t>Use a metaphor</a:t>
            </a:r>
          </a:p>
          <a:p>
            <a:r>
              <a:rPr lang="en-US" dirty="0" smtClean="0"/>
              <a:t>Check with client</a:t>
            </a:r>
            <a:endParaRPr lang="en-US" dirty="0"/>
          </a:p>
        </p:txBody>
      </p:sp>
      <p:pic>
        <p:nvPicPr>
          <p:cNvPr id="7" name="Picture 6" descr="front cover.jpg"/>
          <p:cNvPicPr>
            <a:picLocks noChangeAspect="1"/>
          </p:cNvPicPr>
          <p:nvPr/>
        </p:nvPicPr>
        <p:blipFill rotWithShape="1">
          <a:blip r:embed="rId2">
            <a:extLst>
              <a:ext uri="{28A0092B-C50C-407E-A947-70E740481C1C}">
                <a14:useLocalDpi xmlns:a14="http://schemas.microsoft.com/office/drawing/2010/main" val="0"/>
              </a:ext>
            </a:extLst>
          </a:blip>
          <a:srcRect l="2823" t="17253" r="2910" b="25763"/>
          <a:stretch/>
        </p:blipFill>
        <p:spPr>
          <a:xfrm>
            <a:off x="7188195" y="5226362"/>
            <a:ext cx="1819961" cy="1536706"/>
          </a:xfrm>
          <a:prstGeom prst="rect">
            <a:avLst/>
          </a:prstGeom>
        </p:spPr>
      </p:pic>
    </p:spTree>
    <p:extLst>
      <p:ext uri="{BB962C8B-B14F-4D97-AF65-F5344CB8AC3E}">
        <p14:creationId xmlns:p14="http://schemas.microsoft.com/office/powerpoint/2010/main" val="908124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smtClean="0"/>
              <a:t>Where to from here?</a:t>
            </a:r>
            <a:endParaRPr lang="en-US" sz="4000" b="1" dirty="0"/>
          </a:p>
        </p:txBody>
      </p:sp>
      <p:sp>
        <p:nvSpPr>
          <p:cNvPr id="5" name="Content Placeholder 4"/>
          <p:cNvSpPr>
            <a:spLocks noGrp="1"/>
          </p:cNvSpPr>
          <p:nvPr>
            <p:ph idx="1"/>
          </p:nvPr>
        </p:nvSpPr>
        <p:spPr/>
        <p:txBody>
          <a:bodyPr>
            <a:normAutofit/>
          </a:bodyPr>
          <a:lstStyle/>
          <a:p>
            <a:r>
              <a:rPr lang="en-US" dirty="0" smtClean="0"/>
              <a:t>Individual &amp; Groups – flexibility in delivery</a:t>
            </a:r>
          </a:p>
          <a:p>
            <a:r>
              <a:rPr lang="en-US" dirty="0" smtClean="0"/>
              <a:t>Parent workshops</a:t>
            </a:r>
          </a:p>
          <a:p>
            <a:r>
              <a:rPr lang="en-US" dirty="0" smtClean="0"/>
              <a:t>Whole systems approach – changing your language could make a difference</a:t>
            </a:r>
          </a:p>
          <a:p>
            <a:r>
              <a:rPr lang="en-US" dirty="0" smtClean="0"/>
              <a:t>Strategy cards, stories to guide growth, board game, skills modules</a:t>
            </a:r>
          </a:p>
          <a:p>
            <a:r>
              <a:rPr lang="en-US" dirty="0" smtClean="0"/>
              <a:t>In person &amp; use of technology</a:t>
            </a:r>
          </a:p>
          <a:p>
            <a:r>
              <a:rPr lang="en-US" dirty="0" smtClean="0"/>
              <a:t>Research partnerships</a:t>
            </a:r>
          </a:p>
        </p:txBody>
      </p:sp>
      <p:pic>
        <p:nvPicPr>
          <p:cNvPr id="7" name="Picture 6" descr="front cover.jpg"/>
          <p:cNvPicPr>
            <a:picLocks noChangeAspect="1"/>
          </p:cNvPicPr>
          <p:nvPr/>
        </p:nvPicPr>
        <p:blipFill rotWithShape="1">
          <a:blip r:embed="rId2">
            <a:extLst>
              <a:ext uri="{28A0092B-C50C-407E-A947-70E740481C1C}">
                <a14:useLocalDpi xmlns:a14="http://schemas.microsoft.com/office/drawing/2010/main" val="0"/>
              </a:ext>
            </a:extLst>
          </a:blip>
          <a:srcRect l="2823" t="17253" r="2910" b="25763"/>
          <a:stretch/>
        </p:blipFill>
        <p:spPr>
          <a:xfrm>
            <a:off x="7188195" y="5226362"/>
            <a:ext cx="1819961" cy="1536706"/>
          </a:xfrm>
          <a:prstGeom prst="rect">
            <a:avLst/>
          </a:prstGeom>
        </p:spPr>
      </p:pic>
    </p:spTree>
    <p:extLst>
      <p:ext uri="{BB962C8B-B14F-4D97-AF65-F5344CB8AC3E}">
        <p14:creationId xmlns:p14="http://schemas.microsoft.com/office/powerpoint/2010/main" val="370655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About Happy Minds </a:t>
            </a:r>
            <a:endParaRPr lang="en-US" sz="4000" b="1" dirty="0"/>
          </a:p>
        </p:txBody>
      </p:sp>
      <p:sp>
        <p:nvSpPr>
          <p:cNvPr id="3" name="Content Placeholder 2"/>
          <p:cNvSpPr>
            <a:spLocks noGrp="1"/>
          </p:cNvSpPr>
          <p:nvPr>
            <p:ph idx="1"/>
          </p:nvPr>
        </p:nvSpPr>
        <p:spPr>
          <a:xfrm>
            <a:off x="457200" y="1603396"/>
            <a:ext cx="8229600" cy="5063532"/>
          </a:xfrm>
        </p:spPr>
        <p:txBody>
          <a:bodyPr>
            <a:normAutofit/>
          </a:bodyPr>
          <a:lstStyle/>
          <a:p>
            <a:r>
              <a:rPr lang="en-US" dirty="0" smtClean="0"/>
              <a:t>Happy Minds, Happy Schools, Happy Communities</a:t>
            </a:r>
          </a:p>
          <a:p>
            <a:r>
              <a:rPr lang="en-US" dirty="0" smtClean="0"/>
              <a:t>Engaging </a:t>
            </a:r>
            <a:r>
              <a:rPr lang="en-US" dirty="0" smtClean="0"/>
              <a:t>children + helping parents</a:t>
            </a:r>
          </a:p>
          <a:p>
            <a:r>
              <a:rPr lang="en-US" dirty="0" smtClean="0"/>
              <a:t>Any age + variety + special (ASD)</a:t>
            </a:r>
          </a:p>
          <a:p>
            <a:r>
              <a:rPr lang="en-US" dirty="0" smtClean="0"/>
              <a:t>Action </a:t>
            </a:r>
            <a:r>
              <a:rPr lang="en-US" dirty="0" smtClean="0"/>
              <a:t>Heroes (</a:t>
            </a:r>
            <a:r>
              <a:rPr lang="en-US" dirty="0" smtClean="0">
                <a:hlinkClick r:id="rId3"/>
              </a:rPr>
              <a:t>www.actionheroes.com.au</a:t>
            </a:r>
            <a:r>
              <a:rPr lang="en-US" dirty="0" smtClean="0"/>
              <a:t>) </a:t>
            </a:r>
            <a:endParaRPr lang="en-US" dirty="0" smtClean="0"/>
          </a:p>
          <a:p>
            <a:r>
              <a:rPr lang="en-US" dirty="0" smtClean="0"/>
              <a:t>The ACBS – CAF Chapter President</a:t>
            </a:r>
          </a:p>
        </p:txBody>
      </p:sp>
      <p:pic>
        <p:nvPicPr>
          <p:cNvPr id="5" name="Picture 4" descr="HMlogofortradema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5380" y="5361656"/>
            <a:ext cx="1663762" cy="1305272"/>
          </a:xfrm>
          <a:prstGeom prst="rect">
            <a:avLst/>
          </a:prstGeom>
        </p:spPr>
      </p:pic>
    </p:spTree>
    <p:extLst>
      <p:ext uri="{BB962C8B-B14F-4D97-AF65-F5344CB8AC3E}">
        <p14:creationId xmlns:p14="http://schemas.microsoft.com/office/powerpoint/2010/main" val="17903387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fontScale="92500" lnSpcReduction="10000"/>
          </a:bodyPr>
          <a:lstStyle/>
          <a:p>
            <a:pPr marL="0" indent="0">
              <a:spcBef>
                <a:spcPts val="600"/>
              </a:spcBef>
              <a:buNone/>
            </a:pPr>
            <a:endParaRPr lang="en-US" b="1" dirty="0" smtClean="0"/>
          </a:p>
          <a:p>
            <a:pPr marL="0" indent="0">
              <a:spcBef>
                <a:spcPts val="0"/>
              </a:spcBef>
              <a:buNone/>
            </a:pPr>
            <a:r>
              <a:rPr lang="en-US" b="1" dirty="0" smtClean="0"/>
              <a:t>Phone: </a:t>
            </a:r>
            <a:r>
              <a:rPr lang="en-US" dirty="0" smtClean="0"/>
              <a:t>(07) 3366 7006</a:t>
            </a:r>
          </a:p>
          <a:p>
            <a:pPr marL="0" indent="0">
              <a:spcBef>
                <a:spcPts val="0"/>
              </a:spcBef>
              <a:buNone/>
            </a:pPr>
            <a:endParaRPr lang="en-US" dirty="0" smtClean="0"/>
          </a:p>
          <a:p>
            <a:pPr marL="0" indent="0">
              <a:spcBef>
                <a:spcPts val="0"/>
              </a:spcBef>
              <a:buNone/>
            </a:pPr>
            <a:r>
              <a:rPr lang="en-US" b="1" dirty="0" smtClean="0"/>
              <a:t>Email: 	</a:t>
            </a:r>
            <a:r>
              <a:rPr lang="en-US" dirty="0" smtClean="0">
                <a:hlinkClick r:id="rId3"/>
              </a:rPr>
              <a:t>sacha@actionheroes.com.au</a:t>
            </a:r>
            <a:endParaRPr lang="en-US" dirty="0" smtClean="0"/>
          </a:p>
          <a:p>
            <a:pPr marL="0" indent="0">
              <a:spcBef>
                <a:spcPts val="0"/>
              </a:spcBef>
              <a:buNone/>
            </a:pPr>
            <a:r>
              <a:rPr lang="en-US" dirty="0"/>
              <a:t>	</a:t>
            </a:r>
            <a:r>
              <a:rPr lang="en-US" dirty="0" smtClean="0"/>
              <a:t>		</a:t>
            </a:r>
            <a:r>
              <a:rPr lang="en-US" dirty="0" smtClean="0">
                <a:hlinkClick r:id="rId4"/>
              </a:rPr>
              <a:t>sacha@happyminds.com.au</a:t>
            </a:r>
            <a:r>
              <a:rPr lang="en-US" dirty="0" smtClean="0"/>
              <a:t>	</a:t>
            </a:r>
            <a:endParaRPr lang="en-US" dirty="0"/>
          </a:p>
          <a:p>
            <a:pPr marL="0" indent="0">
              <a:spcBef>
                <a:spcPts val="0"/>
              </a:spcBef>
              <a:buNone/>
            </a:pPr>
            <a:endParaRPr lang="en-US" dirty="0" smtClean="0"/>
          </a:p>
          <a:p>
            <a:pPr marL="0" indent="0">
              <a:spcBef>
                <a:spcPts val="0"/>
              </a:spcBef>
              <a:buNone/>
            </a:pPr>
            <a:r>
              <a:rPr lang="en-US" b="1" dirty="0" smtClean="0"/>
              <a:t>Websites: 	</a:t>
            </a:r>
            <a:r>
              <a:rPr lang="en-US" dirty="0" smtClean="0">
                <a:hlinkClick r:id="rId5"/>
              </a:rPr>
              <a:t>www.actionheroes.com.au</a:t>
            </a:r>
            <a:endParaRPr lang="en-US" dirty="0" smtClean="0"/>
          </a:p>
          <a:p>
            <a:pPr marL="0" indent="0">
              <a:spcBef>
                <a:spcPts val="0"/>
              </a:spcBef>
              <a:buNone/>
            </a:pPr>
            <a:r>
              <a:rPr lang="en-US" dirty="0"/>
              <a:t>	</a:t>
            </a:r>
            <a:r>
              <a:rPr lang="en-US" dirty="0" smtClean="0"/>
              <a:t>			</a:t>
            </a:r>
            <a:r>
              <a:rPr lang="en-US" dirty="0" smtClean="0">
                <a:hlinkClick r:id="rId6"/>
              </a:rPr>
              <a:t>www.happyminds.com.au</a:t>
            </a:r>
            <a:r>
              <a:rPr lang="en-US" dirty="0" smtClean="0"/>
              <a:t>	</a:t>
            </a:r>
          </a:p>
          <a:p>
            <a:pPr marL="0" indent="0">
              <a:spcBef>
                <a:spcPts val="0"/>
              </a:spcBef>
              <a:buNone/>
            </a:pPr>
            <a:endParaRPr lang="en-US"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r>
              <a:rPr lang="en-US" sz="1800" dirty="0" smtClean="0"/>
              <a:t>Copyright. Slides not to be reproduced without permission</a:t>
            </a:r>
          </a:p>
          <a:p>
            <a:pPr marL="0" indent="0">
              <a:spcBef>
                <a:spcPts val="0"/>
              </a:spcBef>
              <a:buNone/>
            </a:pPr>
            <a:endParaRPr lang="en-US" dirty="0" smtClean="0"/>
          </a:p>
          <a:p>
            <a:pPr marL="0" indent="0">
              <a:spcBef>
                <a:spcPts val="0"/>
              </a:spcBef>
              <a:buNone/>
            </a:pPr>
            <a:endParaRPr lang="en-US" dirty="0" smtClean="0"/>
          </a:p>
          <a:p>
            <a:endParaRPr lang="en-US" dirty="0"/>
          </a:p>
        </p:txBody>
      </p:sp>
      <p:pic>
        <p:nvPicPr>
          <p:cNvPr id="4" name="Picture 3" descr="HMlogofortrademark.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0002" y="5322887"/>
            <a:ext cx="1669580" cy="13098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is your context? </a:t>
            </a:r>
            <a:endParaRPr lang="en-US" sz="4000" b="1" dirty="0"/>
          </a:p>
        </p:txBody>
      </p:sp>
      <p:sp>
        <p:nvSpPr>
          <p:cNvPr id="3" name="Content Placeholder 2"/>
          <p:cNvSpPr>
            <a:spLocks noGrp="1"/>
          </p:cNvSpPr>
          <p:nvPr>
            <p:ph idx="1"/>
          </p:nvPr>
        </p:nvSpPr>
        <p:spPr>
          <a:xfrm>
            <a:off x="457200" y="1603396"/>
            <a:ext cx="8229600" cy="5063532"/>
          </a:xfrm>
        </p:spPr>
        <p:txBody>
          <a:bodyPr>
            <a:normAutofit/>
          </a:bodyPr>
          <a:lstStyle/>
          <a:p>
            <a:r>
              <a:rPr lang="en-US" dirty="0" smtClean="0"/>
              <a:t>Setting</a:t>
            </a:r>
          </a:p>
          <a:p>
            <a:r>
              <a:rPr lang="en-US" dirty="0" smtClean="0"/>
              <a:t>Types of clients</a:t>
            </a:r>
          </a:p>
          <a:p>
            <a:r>
              <a:rPr lang="en-US" dirty="0" smtClean="0"/>
              <a:t>Functions</a:t>
            </a:r>
          </a:p>
          <a:p>
            <a:r>
              <a:rPr lang="en-US" dirty="0" smtClean="0"/>
              <a:t>Patterns of </a:t>
            </a:r>
            <a:r>
              <a:rPr lang="en-US" dirty="0" err="1" smtClean="0"/>
              <a:t>behaviour</a:t>
            </a:r>
            <a:endParaRPr lang="en-US" dirty="0" smtClean="0"/>
          </a:p>
          <a:p>
            <a:r>
              <a:rPr lang="en-US" dirty="0" smtClean="0"/>
              <a:t>Challenging situations</a:t>
            </a:r>
          </a:p>
          <a:p>
            <a:pPr marL="0" indent="0">
              <a:buNone/>
            </a:pPr>
            <a:endParaRPr lang="en-US" dirty="0" smtClean="0"/>
          </a:p>
        </p:txBody>
      </p:sp>
      <p:pic>
        <p:nvPicPr>
          <p:cNvPr id="5" name="Picture 4" descr="HMlogofortradem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380" y="5361656"/>
            <a:ext cx="1663762" cy="1305272"/>
          </a:xfrm>
          <a:prstGeom prst="rect">
            <a:avLst/>
          </a:prstGeom>
        </p:spPr>
      </p:pic>
    </p:spTree>
    <p:extLst>
      <p:ext uri="{BB962C8B-B14F-4D97-AF65-F5344CB8AC3E}">
        <p14:creationId xmlns:p14="http://schemas.microsoft.com/office/powerpoint/2010/main" val="17903387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 Engaging the Adults </a:t>
            </a:r>
            <a:br>
              <a:rPr lang="en-US" sz="4000" b="1" dirty="0" smtClean="0"/>
            </a:br>
            <a:r>
              <a:rPr lang="en-US" sz="4000" b="1" dirty="0" smtClean="0"/>
              <a:t>in the Child’s systems</a:t>
            </a:r>
            <a:endParaRPr lang="en-US" sz="4000" b="1" dirty="0"/>
          </a:p>
        </p:txBody>
      </p:sp>
      <p:sp>
        <p:nvSpPr>
          <p:cNvPr id="3" name="Content Placeholder 2"/>
          <p:cNvSpPr>
            <a:spLocks noGrp="1"/>
          </p:cNvSpPr>
          <p:nvPr>
            <p:ph idx="1"/>
          </p:nvPr>
        </p:nvSpPr>
        <p:spPr/>
        <p:txBody>
          <a:bodyPr/>
          <a:lstStyle/>
          <a:p>
            <a:r>
              <a:rPr lang="en-US" dirty="0" smtClean="0"/>
              <a:t>Clinic setting is </a:t>
            </a:r>
            <a:r>
              <a:rPr lang="en-US" dirty="0" smtClean="0"/>
              <a:t>changing </a:t>
            </a:r>
            <a:endParaRPr lang="en-US" dirty="0" smtClean="0"/>
          </a:p>
          <a:p>
            <a:r>
              <a:rPr lang="en-US" dirty="0" smtClean="0"/>
              <a:t>Understanding </a:t>
            </a:r>
            <a:r>
              <a:rPr lang="en-US" dirty="0" err="1" smtClean="0"/>
              <a:t>behaviour</a:t>
            </a:r>
            <a:endParaRPr lang="en-US" dirty="0" smtClean="0"/>
          </a:p>
          <a:p>
            <a:r>
              <a:rPr lang="en-US" dirty="0" smtClean="0"/>
              <a:t>Role of context/situation</a:t>
            </a:r>
          </a:p>
          <a:p>
            <a:r>
              <a:rPr lang="en-US" dirty="0" smtClean="0"/>
              <a:t>Use of language</a:t>
            </a:r>
          </a:p>
          <a:p>
            <a:r>
              <a:rPr lang="en-US" dirty="0" smtClean="0"/>
              <a:t>Child + Parent + System Staff (e.g. hospital)</a:t>
            </a:r>
          </a:p>
          <a:p>
            <a:r>
              <a:rPr lang="en-US" dirty="0" smtClean="0"/>
              <a:t>Attitude of openness &amp; curiosity</a:t>
            </a:r>
            <a:endParaRPr lang="en-US" dirty="0"/>
          </a:p>
        </p:txBody>
      </p:sp>
      <p:pic>
        <p:nvPicPr>
          <p:cNvPr id="6" name="Picture 5" descr="HMlogofortradema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380" y="5361656"/>
            <a:ext cx="1663762" cy="1305272"/>
          </a:xfrm>
          <a:prstGeom prst="rect">
            <a:avLst/>
          </a:prstGeom>
        </p:spPr>
      </p:pic>
    </p:spTree>
    <p:extLst>
      <p:ext uri="{BB962C8B-B14F-4D97-AF65-F5344CB8AC3E}">
        <p14:creationId xmlns:p14="http://schemas.microsoft.com/office/powerpoint/2010/main" val="217220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What is Acceptance and Commitment Therapy?</a:t>
            </a:r>
            <a:endParaRPr lang="en-US" sz="4000" b="1" dirty="0"/>
          </a:p>
        </p:txBody>
      </p:sp>
      <p:sp>
        <p:nvSpPr>
          <p:cNvPr id="3" name="Content Placeholder 2"/>
          <p:cNvSpPr>
            <a:spLocks noGrp="1"/>
          </p:cNvSpPr>
          <p:nvPr>
            <p:ph idx="1"/>
          </p:nvPr>
        </p:nvSpPr>
        <p:spPr>
          <a:xfrm>
            <a:off x="457200" y="1603396"/>
            <a:ext cx="8229600" cy="5063532"/>
          </a:xfrm>
        </p:spPr>
        <p:txBody>
          <a:bodyPr>
            <a:normAutofit/>
          </a:bodyPr>
          <a:lstStyle/>
          <a:p>
            <a:r>
              <a:rPr lang="en-US" dirty="0" smtClean="0"/>
              <a:t>3</a:t>
            </a:r>
            <a:r>
              <a:rPr lang="en-US" baseline="30000" dirty="0" smtClean="0"/>
              <a:t>rd</a:t>
            </a:r>
            <a:r>
              <a:rPr lang="en-US" dirty="0" smtClean="0"/>
              <a:t> wave of </a:t>
            </a:r>
            <a:r>
              <a:rPr lang="en-US" dirty="0" err="1" smtClean="0"/>
              <a:t>behaviour</a:t>
            </a:r>
            <a:r>
              <a:rPr lang="en-US" dirty="0" smtClean="0"/>
              <a:t> therapy</a:t>
            </a:r>
          </a:p>
          <a:p>
            <a:r>
              <a:rPr lang="en-US" dirty="0" smtClean="0"/>
              <a:t>Functional </a:t>
            </a:r>
            <a:r>
              <a:rPr lang="en-US" dirty="0" err="1" smtClean="0"/>
              <a:t>contextualism</a:t>
            </a:r>
            <a:endParaRPr lang="en-US" dirty="0" smtClean="0"/>
          </a:p>
          <a:p>
            <a:r>
              <a:rPr lang="en-US" dirty="0" smtClean="0"/>
              <a:t>A philosophy – a way to explain </a:t>
            </a:r>
            <a:r>
              <a:rPr lang="en-US" dirty="0" err="1" smtClean="0"/>
              <a:t>behaviour</a:t>
            </a:r>
            <a:endParaRPr lang="en-US" dirty="0" smtClean="0"/>
          </a:p>
          <a:p>
            <a:r>
              <a:rPr lang="en-US" dirty="0" smtClean="0"/>
              <a:t>A skill set </a:t>
            </a:r>
          </a:p>
          <a:p>
            <a:r>
              <a:rPr lang="en-US" dirty="0" smtClean="0"/>
              <a:t>A way of life (cult alert!)</a:t>
            </a:r>
          </a:p>
          <a:p>
            <a:r>
              <a:rPr lang="en-US" dirty="0" smtClean="0"/>
              <a:t>BUT how do we teach it to kids? How can we apply it to our own lives?</a:t>
            </a:r>
          </a:p>
        </p:txBody>
      </p:sp>
      <p:pic>
        <p:nvPicPr>
          <p:cNvPr id="5" name="Picture 4" descr="HMlogofortradem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380" y="5361656"/>
            <a:ext cx="1663762" cy="1305272"/>
          </a:xfrm>
          <a:prstGeom prst="rect">
            <a:avLst/>
          </a:prstGeom>
        </p:spPr>
      </p:pic>
    </p:spTree>
    <p:extLst>
      <p:ext uri="{BB962C8B-B14F-4D97-AF65-F5344CB8AC3E}">
        <p14:creationId xmlns:p14="http://schemas.microsoft.com/office/powerpoint/2010/main" val="3906695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ACT &amp; Families</a:t>
            </a:r>
            <a:endParaRPr lang="en-US" sz="4000" b="1" dirty="0"/>
          </a:p>
        </p:txBody>
      </p:sp>
      <p:sp>
        <p:nvSpPr>
          <p:cNvPr id="3" name="Content Placeholder 2"/>
          <p:cNvSpPr>
            <a:spLocks noGrp="1"/>
          </p:cNvSpPr>
          <p:nvPr>
            <p:ph idx="1"/>
          </p:nvPr>
        </p:nvSpPr>
        <p:spPr>
          <a:xfrm>
            <a:off x="457200" y="1603396"/>
            <a:ext cx="8229600" cy="5063532"/>
          </a:xfrm>
        </p:spPr>
        <p:txBody>
          <a:bodyPr>
            <a:normAutofit fontScale="92500" lnSpcReduction="20000"/>
          </a:bodyPr>
          <a:lstStyle/>
          <a:p>
            <a:r>
              <a:rPr lang="en-US" b="1" dirty="0" smtClean="0"/>
              <a:t>Fusion: </a:t>
            </a:r>
            <a:r>
              <a:rPr lang="en-US" dirty="0" smtClean="0"/>
              <a:t>what thoughts are children/parents fused with? What stories are they caught up in?</a:t>
            </a:r>
          </a:p>
          <a:p>
            <a:r>
              <a:rPr lang="en-US" b="1" dirty="0" smtClean="0"/>
              <a:t>Avoidance: </a:t>
            </a:r>
            <a:r>
              <a:rPr lang="en-US" dirty="0" smtClean="0"/>
              <a:t>what unpleasant feelings do families want to get rid of? What brought them into the therapy room?</a:t>
            </a:r>
          </a:p>
          <a:p>
            <a:r>
              <a:rPr lang="en-US" b="1" dirty="0" smtClean="0"/>
              <a:t>Self: </a:t>
            </a:r>
            <a:r>
              <a:rPr lang="en-US" dirty="0" smtClean="0"/>
              <a:t>I’m a bad parent/person; I’m a bad child; I’m an anxious person</a:t>
            </a:r>
          </a:p>
          <a:p>
            <a:r>
              <a:rPr lang="en-US" b="1" dirty="0" smtClean="0"/>
              <a:t>Time: </a:t>
            </a:r>
            <a:r>
              <a:rPr lang="en-US" dirty="0" smtClean="0"/>
              <a:t>often focused on past and/or negative events</a:t>
            </a:r>
          </a:p>
          <a:p>
            <a:r>
              <a:rPr lang="en-US" b="1" dirty="0" smtClean="0"/>
              <a:t>Values: </a:t>
            </a:r>
            <a:r>
              <a:rPr lang="en-US" dirty="0" smtClean="0"/>
              <a:t>out of touch with values; at risk</a:t>
            </a:r>
          </a:p>
          <a:p>
            <a:r>
              <a:rPr lang="en-US" b="1" dirty="0" smtClean="0"/>
              <a:t>Actions: </a:t>
            </a:r>
            <a:r>
              <a:rPr lang="en-US" dirty="0" smtClean="0"/>
              <a:t>Unworkable; short vs long term; functional analysis</a:t>
            </a:r>
          </a:p>
        </p:txBody>
      </p:sp>
    </p:spTree>
    <p:extLst>
      <p:ext uri="{BB962C8B-B14F-4D97-AF65-F5344CB8AC3E}">
        <p14:creationId xmlns:p14="http://schemas.microsoft.com/office/powerpoint/2010/main" val="1703527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Exercise: the Child Mind Map</a:t>
            </a:r>
            <a:endParaRPr lang="en-US" sz="4000" b="1" dirty="0"/>
          </a:p>
        </p:txBody>
      </p:sp>
      <p:sp>
        <p:nvSpPr>
          <p:cNvPr id="3" name="Content Placeholder 2"/>
          <p:cNvSpPr>
            <a:spLocks noGrp="1"/>
          </p:cNvSpPr>
          <p:nvPr>
            <p:ph idx="1"/>
          </p:nvPr>
        </p:nvSpPr>
        <p:spPr>
          <a:xfrm>
            <a:off x="457200" y="1603396"/>
            <a:ext cx="8229600" cy="5063532"/>
          </a:xfrm>
        </p:spPr>
        <p:txBody>
          <a:bodyPr>
            <a:normAutofit/>
          </a:bodyPr>
          <a:lstStyle/>
          <a:p>
            <a:r>
              <a:rPr lang="en-US" dirty="0" smtClean="0"/>
              <a:t>Blank piece of paper</a:t>
            </a:r>
          </a:p>
          <a:p>
            <a:r>
              <a:rPr lang="en-US" dirty="0" smtClean="0"/>
              <a:t>Now think of a client</a:t>
            </a:r>
          </a:p>
          <a:p>
            <a:r>
              <a:rPr lang="en-US" dirty="0" smtClean="0"/>
              <a:t>Top right quadrant = family</a:t>
            </a:r>
          </a:p>
          <a:p>
            <a:r>
              <a:rPr lang="en-US" dirty="0" smtClean="0"/>
              <a:t>Bottom right quadrant = school/education</a:t>
            </a:r>
          </a:p>
          <a:p>
            <a:r>
              <a:rPr lang="en-US" dirty="0" smtClean="0"/>
              <a:t>Bottom left quadrant = friendships</a:t>
            </a:r>
          </a:p>
          <a:p>
            <a:r>
              <a:rPr lang="en-US" dirty="0" smtClean="0"/>
              <a:t>Top left quadrant = interests/other info</a:t>
            </a:r>
          </a:p>
          <a:p>
            <a:endParaRPr lang="en-US" dirty="0" smtClean="0"/>
          </a:p>
        </p:txBody>
      </p:sp>
      <p:pic>
        <p:nvPicPr>
          <p:cNvPr id="5" name="Picture 4" descr="HMlogofortradem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380" y="5361656"/>
            <a:ext cx="1663762" cy="1305272"/>
          </a:xfrm>
          <a:prstGeom prst="rect">
            <a:avLst/>
          </a:prstGeom>
        </p:spPr>
      </p:pic>
    </p:spTree>
    <p:extLst>
      <p:ext uri="{BB962C8B-B14F-4D97-AF65-F5344CB8AC3E}">
        <p14:creationId xmlns:p14="http://schemas.microsoft.com/office/powerpoint/2010/main" val="22637384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ACT Processes – </a:t>
            </a:r>
            <a:r>
              <a:rPr lang="en-US" b="1" dirty="0" err="1" smtClean="0"/>
              <a:t>Hexaflex</a:t>
            </a:r>
            <a:endParaRPr lang="en-US"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4961" b="14961"/>
          <a:stretch>
            <a:fillRect/>
          </a:stretch>
        </p:blipFill>
        <p:spPr>
          <a:xfrm>
            <a:off x="0" y="1600200"/>
            <a:ext cx="9143999" cy="5009528"/>
          </a:xfrm>
          <a:prstGeom prst="rect">
            <a:avLst/>
          </a:prstGeom>
        </p:spPr>
      </p:pic>
    </p:spTree>
    <p:extLst>
      <p:ext uri="{BB962C8B-B14F-4D97-AF65-F5344CB8AC3E}">
        <p14:creationId xmlns:p14="http://schemas.microsoft.com/office/powerpoint/2010/main" val="11285914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5816</TotalTime>
  <Words>1154</Words>
  <Application>Microsoft Macintosh PowerPoint</Application>
  <PresentationFormat>On-screen Show (4:3)</PresentationFormat>
  <Paragraphs>203</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Doing ACT with Children &amp; Families</vt:lpstr>
      <vt:lpstr>Overview</vt:lpstr>
      <vt:lpstr>About Happy Minds </vt:lpstr>
      <vt:lpstr>What is your context? </vt:lpstr>
      <vt:lpstr> Engaging the Adults  in the Child’s systems</vt:lpstr>
      <vt:lpstr>What is Acceptance and Commitment Therapy?</vt:lpstr>
      <vt:lpstr>ACT &amp; Families</vt:lpstr>
      <vt:lpstr>Exercise: the Child Mind Map</vt:lpstr>
      <vt:lpstr>ACT Processes – Hexaflex</vt:lpstr>
      <vt:lpstr>PowerPoint Presentation</vt:lpstr>
      <vt:lpstr>The Action Heroes Strategy Cards</vt:lpstr>
      <vt:lpstr>Benefits of ACT</vt:lpstr>
      <vt:lpstr>Mindlessness v. Mindfulness</vt:lpstr>
      <vt:lpstr>Mindful Awareness: Switch On!</vt:lpstr>
      <vt:lpstr>Switch On to…</vt:lpstr>
      <vt:lpstr>My Mind and My Thinking</vt:lpstr>
      <vt:lpstr>The Defusor: Watch Your Thinking</vt:lpstr>
      <vt:lpstr>Defusion with Children</vt:lpstr>
      <vt:lpstr>Acceptance</vt:lpstr>
      <vt:lpstr>Perspecta: Look Differently</vt:lpstr>
      <vt:lpstr>Flexible Perspectives</vt:lpstr>
      <vt:lpstr>Values: Know what Matters</vt:lpstr>
      <vt:lpstr>Values</vt:lpstr>
      <vt:lpstr>Values and Action</vt:lpstr>
      <vt:lpstr>Committed Action</vt:lpstr>
      <vt:lpstr>Power Practice</vt:lpstr>
      <vt:lpstr>The ACT-consistent Helper</vt:lpstr>
      <vt:lpstr>Knowing when to use which process</vt:lpstr>
      <vt:lpstr>Where to from here?</vt:lpstr>
      <vt:lpstr>Thank you!</vt:lpstr>
    </vt:vector>
  </TitlesOfParts>
  <Company>Happy Minds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Resilient Children</dc:title>
  <dc:creator>Sacha Rombouts</dc:creator>
  <cp:lastModifiedBy>Sacha Rombouts</cp:lastModifiedBy>
  <cp:revision>221</cp:revision>
  <dcterms:created xsi:type="dcterms:W3CDTF">2013-07-23T00:51:39Z</dcterms:created>
  <dcterms:modified xsi:type="dcterms:W3CDTF">2016-07-09T08:17:52Z</dcterms:modified>
</cp:coreProperties>
</file>